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78" r:id="rId5"/>
    <p:sldId id="256" r:id="rId6"/>
    <p:sldId id="263" r:id="rId7"/>
    <p:sldId id="266" r:id="rId8"/>
    <p:sldId id="264" r:id="rId9"/>
    <p:sldId id="282" r:id="rId10"/>
    <p:sldId id="276" r:id="rId11"/>
    <p:sldId id="283" r:id="rId12"/>
    <p:sldId id="265" r:id="rId13"/>
    <p:sldId id="267" r:id="rId14"/>
    <p:sldId id="268" r:id="rId15"/>
    <p:sldId id="269" r:id="rId16"/>
    <p:sldId id="270"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4023A9E-39EF-450B-A244-0A3620DF149C}">
          <p14:sldIdLst>
            <p14:sldId id="278"/>
            <p14:sldId id="256"/>
            <p14:sldId id="263"/>
            <p14:sldId id="266"/>
            <p14:sldId id="264"/>
            <p14:sldId id="282"/>
            <p14:sldId id="276"/>
            <p14:sldId id="283"/>
            <p14:sldId id="265"/>
            <p14:sldId id="267"/>
            <p14:sldId id="268"/>
            <p14:sldId id="269"/>
            <p14:sldId id="270"/>
            <p14:sldId id="271"/>
          </p14:sldIdLst>
        </p14:section>
        <p14:section name="Untitled Section" id="{51083CA9-A8E3-401C-B40B-ED5ECD25F4BD}">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1" d="100"/>
          <a:sy n="71" d="100"/>
        </p:scale>
        <p:origin x="48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AAF7F-E6B0-4A26-9499-5311BAF922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AB9575F-7B54-4587-B418-56B846D58B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EF9D7A4-B0F7-49A9-84A2-DD7B9CFE5BEA}"/>
              </a:ext>
            </a:extLst>
          </p:cNvPr>
          <p:cNvSpPr>
            <a:spLocks noGrp="1"/>
          </p:cNvSpPr>
          <p:nvPr>
            <p:ph type="dt" sz="half" idx="10"/>
          </p:nvPr>
        </p:nvSpPr>
        <p:spPr/>
        <p:txBody>
          <a:bodyPr/>
          <a:lstStyle/>
          <a:p>
            <a:fld id="{38DBB6F5-5792-4422-8C5F-95E56885BF6E}" type="datetimeFigureOut">
              <a:rPr lang="en-GB" smtClean="0"/>
              <a:t>06/09/2021</a:t>
            </a:fld>
            <a:endParaRPr lang="en-GB"/>
          </a:p>
        </p:txBody>
      </p:sp>
      <p:sp>
        <p:nvSpPr>
          <p:cNvPr id="5" name="Footer Placeholder 4">
            <a:extLst>
              <a:ext uri="{FF2B5EF4-FFF2-40B4-BE49-F238E27FC236}">
                <a16:creationId xmlns:a16="http://schemas.microsoft.com/office/drawing/2014/main" id="{433A20A6-2D2C-4365-8C3A-611B929E8C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EBFC43-3D7A-4657-A6E2-44CD474CCE48}"/>
              </a:ext>
            </a:extLst>
          </p:cNvPr>
          <p:cNvSpPr>
            <a:spLocks noGrp="1"/>
          </p:cNvSpPr>
          <p:nvPr>
            <p:ph type="sldNum" sz="quarter" idx="12"/>
          </p:nvPr>
        </p:nvSpPr>
        <p:spPr/>
        <p:txBody>
          <a:bodyPr/>
          <a:lstStyle/>
          <a:p>
            <a:fld id="{D1570CB8-FCA3-477E-B42D-872B5E78BC64}" type="slidenum">
              <a:rPr lang="en-GB" smtClean="0"/>
              <a:t>‹#›</a:t>
            </a:fld>
            <a:endParaRPr lang="en-GB"/>
          </a:p>
        </p:txBody>
      </p:sp>
    </p:spTree>
    <p:extLst>
      <p:ext uri="{BB962C8B-B14F-4D97-AF65-F5344CB8AC3E}">
        <p14:creationId xmlns:p14="http://schemas.microsoft.com/office/powerpoint/2010/main" val="3958811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74428-B5DE-43EA-BF70-82BEAA2928A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4F99C5D-6AF5-4455-AF25-C62806DB6F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40F78A-22B9-4E7B-930C-BEC0F05A7E22}"/>
              </a:ext>
            </a:extLst>
          </p:cNvPr>
          <p:cNvSpPr>
            <a:spLocks noGrp="1"/>
          </p:cNvSpPr>
          <p:nvPr>
            <p:ph type="dt" sz="half" idx="10"/>
          </p:nvPr>
        </p:nvSpPr>
        <p:spPr/>
        <p:txBody>
          <a:bodyPr/>
          <a:lstStyle/>
          <a:p>
            <a:fld id="{38DBB6F5-5792-4422-8C5F-95E56885BF6E}" type="datetimeFigureOut">
              <a:rPr lang="en-GB" smtClean="0"/>
              <a:t>06/09/2021</a:t>
            </a:fld>
            <a:endParaRPr lang="en-GB"/>
          </a:p>
        </p:txBody>
      </p:sp>
      <p:sp>
        <p:nvSpPr>
          <p:cNvPr id="5" name="Footer Placeholder 4">
            <a:extLst>
              <a:ext uri="{FF2B5EF4-FFF2-40B4-BE49-F238E27FC236}">
                <a16:creationId xmlns:a16="http://schemas.microsoft.com/office/drawing/2014/main" id="{408A5B83-819F-49DB-A40D-8158AC16DF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EDA0B3-D924-4688-98F4-A84967F57B07}"/>
              </a:ext>
            </a:extLst>
          </p:cNvPr>
          <p:cNvSpPr>
            <a:spLocks noGrp="1"/>
          </p:cNvSpPr>
          <p:nvPr>
            <p:ph type="sldNum" sz="quarter" idx="12"/>
          </p:nvPr>
        </p:nvSpPr>
        <p:spPr/>
        <p:txBody>
          <a:bodyPr/>
          <a:lstStyle/>
          <a:p>
            <a:fld id="{D1570CB8-FCA3-477E-B42D-872B5E78BC64}" type="slidenum">
              <a:rPr lang="en-GB" smtClean="0"/>
              <a:t>‹#›</a:t>
            </a:fld>
            <a:endParaRPr lang="en-GB"/>
          </a:p>
        </p:txBody>
      </p:sp>
    </p:spTree>
    <p:extLst>
      <p:ext uri="{BB962C8B-B14F-4D97-AF65-F5344CB8AC3E}">
        <p14:creationId xmlns:p14="http://schemas.microsoft.com/office/powerpoint/2010/main" val="3557592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97D460-8191-40E4-A73A-CBF755FF7C9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69250C-FB4B-4029-8612-E170D654CB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D362C5-9E02-43B7-BDC4-10A6900848A9}"/>
              </a:ext>
            </a:extLst>
          </p:cNvPr>
          <p:cNvSpPr>
            <a:spLocks noGrp="1"/>
          </p:cNvSpPr>
          <p:nvPr>
            <p:ph type="dt" sz="half" idx="10"/>
          </p:nvPr>
        </p:nvSpPr>
        <p:spPr/>
        <p:txBody>
          <a:bodyPr/>
          <a:lstStyle/>
          <a:p>
            <a:fld id="{38DBB6F5-5792-4422-8C5F-95E56885BF6E}" type="datetimeFigureOut">
              <a:rPr lang="en-GB" smtClean="0"/>
              <a:t>06/09/2021</a:t>
            </a:fld>
            <a:endParaRPr lang="en-GB"/>
          </a:p>
        </p:txBody>
      </p:sp>
      <p:sp>
        <p:nvSpPr>
          <p:cNvPr id="5" name="Footer Placeholder 4">
            <a:extLst>
              <a:ext uri="{FF2B5EF4-FFF2-40B4-BE49-F238E27FC236}">
                <a16:creationId xmlns:a16="http://schemas.microsoft.com/office/drawing/2014/main" id="{EAEF18EA-CF2E-4D27-95BD-CC6D5A5A7F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8AA211-FC9C-4D93-8E2D-22F89A2E3B31}"/>
              </a:ext>
            </a:extLst>
          </p:cNvPr>
          <p:cNvSpPr>
            <a:spLocks noGrp="1"/>
          </p:cNvSpPr>
          <p:nvPr>
            <p:ph type="sldNum" sz="quarter" idx="12"/>
          </p:nvPr>
        </p:nvSpPr>
        <p:spPr/>
        <p:txBody>
          <a:bodyPr/>
          <a:lstStyle/>
          <a:p>
            <a:fld id="{D1570CB8-FCA3-477E-B42D-872B5E78BC64}" type="slidenum">
              <a:rPr lang="en-GB" smtClean="0"/>
              <a:t>‹#›</a:t>
            </a:fld>
            <a:endParaRPr lang="en-GB"/>
          </a:p>
        </p:txBody>
      </p:sp>
    </p:spTree>
    <p:extLst>
      <p:ext uri="{BB962C8B-B14F-4D97-AF65-F5344CB8AC3E}">
        <p14:creationId xmlns:p14="http://schemas.microsoft.com/office/powerpoint/2010/main" val="932972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DB731-F737-4410-B806-87B6FFF788D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103916C-5757-4AED-B98D-19D08CCB5F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4CC6D9-D6CF-4A24-BBE6-754CC25DE6F1}"/>
              </a:ext>
            </a:extLst>
          </p:cNvPr>
          <p:cNvSpPr>
            <a:spLocks noGrp="1"/>
          </p:cNvSpPr>
          <p:nvPr>
            <p:ph type="dt" sz="half" idx="10"/>
          </p:nvPr>
        </p:nvSpPr>
        <p:spPr/>
        <p:txBody>
          <a:bodyPr/>
          <a:lstStyle/>
          <a:p>
            <a:fld id="{38DBB6F5-5792-4422-8C5F-95E56885BF6E}" type="datetimeFigureOut">
              <a:rPr lang="en-GB" smtClean="0"/>
              <a:t>06/09/2021</a:t>
            </a:fld>
            <a:endParaRPr lang="en-GB"/>
          </a:p>
        </p:txBody>
      </p:sp>
      <p:sp>
        <p:nvSpPr>
          <p:cNvPr id="5" name="Footer Placeholder 4">
            <a:extLst>
              <a:ext uri="{FF2B5EF4-FFF2-40B4-BE49-F238E27FC236}">
                <a16:creationId xmlns:a16="http://schemas.microsoft.com/office/drawing/2014/main" id="{9A780E7F-EA5E-41FE-8987-1DD4CABD37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F930B1-17AF-49AD-9EF5-2389DCF2C841}"/>
              </a:ext>
            </a:extLst>
          </p:cNvPr>
          <p:cNvSpPr>
            <a:spLocks noGrp="1"/>
          </p:cNvSpPr>
          <p:nvPr>
            <p:ph type="sldNum" sz="quarter" idx="12"/>
          </p:nvPr>
        </p:nvSpPr>
        <p:spPr/>
        <p:txBody>
          <a:bodyPr/>
          <a:lstStyle/>
          <a:p>
            <a:fld id="{D1570CB8-FCA3-477E-B42D-872B5E78BC64}" type="slidenum">
              <a:rPr lang="en-GB" smtClean="0"/>
              <a:t>‹#›</a:t>
            </a:fld>
            <a:endParaRPr lang="en-GB"/>
          </a:p>
        </p:txBody>
      </p:sp>
    </p:spTree>
    <p:extLst>
      <p:ext uri="{BB962C8B-B14F-4D97-AF65-F5344CB8AC3E}">
        <p14:creationId xmlns:p14="http://schemas.microsoft.com/office/powerpoint/2010/main" val="1481396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3406F-8A58-4CD8-9EBE-D8DC75F063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F4287C-D728-432C-94F8-EFF705DAF2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45A91D-4719-4CB8-81E7-6153B78EC9BA}"/>
              </a:ext>
            </a:extLst>
          </p:cNvPr>
          <p:cNvSpPr>
            <a:spLocks noGrp="1"/>
          </p:cNvSpPr>
          <p:nvPr>
            <p:ph type="dt" sz="half" idx="10"/>
          </p:nvPr>
        </p:nvSpPr>
        <p:spPr/>
        <p:txBody>
          <a:bodyPr/>
          <a:lstStyle/>
          <a:p>
            <a:fld id="{38DBB6F5-5792-4422-8C5F-95E56885BF6E}" type="datetimeFigureOut">
              <a:rPr lang="en-GB" smtClean="0"/>
              <a:t>06/09/2021</a:t>
            </a:fld>
            <a:endParaRPr lang="en-GB"/>
          </a:p>
        </p:txBody>
      </p:sp>
      <p:sp>
        <p:nvSpPr>
          <p:cNvPr id="5" name="Footer Placeholder 4">
            <a:extLst>
              <a:ext uri="{FF2B5EF4-FFF2-40B4-BE49-F238E27FC236}">
                <a16:creationId xmlns:a16="http://schemas.microsoft.com/office/drawing/2014/main" id="{05D81375-370B-4472-9B2E-39958E9B13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E26BA9-EF3C-45FB-BC08-84CC9CD2E9F3}"/>
              </a:ext>
            </a:extLst>
          </p:cNvPr>
          <p:cNvSpPr>
            <a:spLocks noGrp="1"/>
          </p:cNvSpPr>
          <p:nvPr>
            <p:ph type="sldNum" sz="quarter" idx="12"/>
          </p:nvPr>
        </p:nvSpPr>
        <p:spPr/>
        <p:txBody>
          <a:bodyPr/>
          <a:lstStyle/>
          <a:p>
            <a:fld id="{D1570CB8-FCA3-477E-B42D-872B5E78BC64}" type="slidenum">
              <a:rPr lang="en-GB" smtClean="0"/>
              <a:t>‹#›</a:t>
            </a:fld>
            <a:endParaRPr lang="en-GB"/>
          </a:p>
        </p:txBody>
      </p:sp>
    </p:spTree>
    <p:extLst>
      <p:ext uri="{BB962C8B-B14F-4D97-AF65-F5344CB8AC3E}">
        <p14:creationId xmlns:p14="http://schemas.microsoft.com/office/powerpoint/2010/main" val="999189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F21B8-F625-42A6-9593-4BD30EC6B2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5FA2CAF-4A22-4CC0-B440-8A2758B606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9E38932-2A2E-4086-AF0D-F9F87A55AA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95A325B-F2C2-43CD-B861-CE4D832173A5}"/>
              </a:ext>
            </a:extLst>
          </p:cNvPr>
          <p:cNvSpPr>
            <a:spLocks noGrp="1"/>
          </p:cNvSpPr>
          <p:nvPr>
            <p:ph type="dt" sz="half" idx="10"/>
          </p:nvPr>
        </p:nvSpPr>
        <p:spPr/>
        <p:txBody>
          <a:bodyPr/>
          <a:lstStyle/>
          <a:p>
            <a:fld id="{38DBB6F5-5792-4422-8C5F-95E56885BF6E}" type="datetimeFigureOut">
              <a:rPr lang="en-GB" smtClean="0"/>
              <a:t>06/09/2021</a:t>
            </a:fld>
            <a:endParaRPr lang="en-GB"/>
          </a:p>
        </p:txBody>
      </p:sp>
      <p:sp>
        <p:nvSpPr>
          <p:cNvPr id="6" name="Footer Placeholder 5">
            <a:extLst>
              <a:ext uri="{FF2B5EF4-FFF2-40B4-BE49-F238E27FC236}">
                <a16:creationId xmlns:a16="http://schemas.microsoft.com/office/drawing/2014/main" id="{7F4DD139-047D-4B5F-ADCE-98FC12CBC1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3AF2992-471E-49FC-BAAC-2BCE4D64F201}"/>
              </a:ext>
            </a:extLst>
          </p:cNvPr>
          <p:cNvSpPr>
            <a:spLocks noGrp="1"/>
          </p:cNvSpPr>
          <p:nvPr>
            <p:ph type="sldNum" sz="quarter" idx="12"/>
          </p:nvPr>
        </p:nvSpPr>
        <p:spPr/>
        <p:txBody>
          <a:bodyPr/>
          <a:lstStyle/>
          <a:p>
            <a:fld id="{D1570CB8-FCA3-477E-B42D-872B5E78BC64}" type="slidenum">
              <a:rPr lang="en-GB" smtClean="0"/>
              <a:t>‹#›</a:t>
            </a:fld>
            <a:endParaRPr lang="en-GB"/>
          </a:p>
        </p:txBody>
      </p:sp>
    </p:spTree>
    <p:extLst>
      <p:ext uri="{BB962C8B-B14F-4D97-AF65-F5344CB8AC3E}">
        <p14:creationId xmlns:p14="http://schemas.microsoft.com/office/powerpoint/2010/main" val="71012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106CB-EC1E-4BB2-9CBD-1C4A85FD862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CCBF848-E290-413B-9C25-61834DB7DB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BF6DFC-A252-4830-A939-1987483EE0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6248B35-28A7-48AD-BFE9-EEA0A37DF0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AF1F1C-A329-4B2E-8B9C-D57454AD5C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2FA6601-B5E6-45C3-AF43-27B87B6F1389}"/>
              </a:ext>
            </a:extLst>
          </p:cNvPr>
          <p:cNvSpPr>
            <a:spLocks noGrp="1"/>
          </p:cNvSpPr>
          <p:nvPr>
            <p:ph type="dt" sz="half" idx="10"/>
          </p:nvPr>
        </p:nvSpPr>
        <p:spPr/>
        <p:txBody>
          <a:bodyPr/>
          <a:lstStyle/>
          <a:p>
            <a:fld id="{38DBB6F5-5792-4422-8C5F-95E56885BF6E}" type="datetimeFigureOut">
              <a:rPr lang="en-GB" smtClean="0"/>
              <a:t>06/09/2021</a:t>
            </a:fld>
            <a:endParaRPr lang="en-GB"/>
          </a:p>
        </p:txBody>
      </p:sp>
      <p:sp>
        <p:nvSpPr>
          <p:cNvPr id="8" name="Footer Placeholder 7">
            <a:extLst>
              <a:ext uri="{FF2B5EF4-FFF2-40B4-BE49-F238E27FC236}">
                <a16:creationId xmlns:a16="http://schemas.microsoft.com/office/drawing/2014/main" id="{BFF2363D-C7A9-45D9-93BD-917FAAE8C19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80E572B-6F9F-4902-AD01-DAE8B724AA73}"/>
              </a:ext>
            </a:extLst>
          </p:cNvPr>
          <p:cNvSpPr>
            <a:spLocks noGrp="1"/>
          </p:cNvSpPr>
          <p:nvPr>
            <p:ph type="sldNum" sz="quarter" idx="12"/>
          </p:nvPr>
        </p:nvSpPr>
        <p:spPr/>
        <p:txBody>
          <a:bodyPr/>
          <a:lstStyle/>
          <a:p>
            <a:fld id="{D1570CB8-FCA3-477E-B42D-872B5E78BC64}" type="slidenum">
              <a:rPr lang="en-GB" smtClean="0"/>
              <a:t>‹#›</a:t>
            </a:fld>
            <a:endParaRPr lang="en-GB"/>
          </a:p>
        </p:txBody>
      </p:sp>
    </p:spTree>
    <p:extLst>
      <p:ext uri="{BB962C8B-B14F-4D97-AF65-F5344CB8AC3E}">
        <p14:creationId xmlns:p14="http://schemas.microsoft.com/office/powerpoint/2010/main" val="2832740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C9D48-7ADE-4378-A8A5-58B368B32EE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DEAFE79-E04B-46D3-B444-25E6F9506484}"/>
              </a:ext>
            </a:extLst>
          </p:cNvPr>
          <p:cNvSpPr>
            <a:spLocks noGrp="1"/>
          </p:cNvSpPr>
          <p:nvPr>
            <p:ph type="dt" sz="half" idx="10"/>
          </p:nvPr>
        </p:nvSpPr>
        <p:spPr/>
        <p:txBody>
          <a:bodyPr/>
          <a:lstStyle/>
          <a:p>
            <a:fld id="{38DBB6F5-5792-4422-8C5F-95E56885BF6E}" type="datetimeFigureOut">
              <a:rPr lang="en-GB" smtClean="0"/>
              <a:t>06/09/2021</a:t>
            </a:fld>
            <a:endParaRPr lang="en-GB"/>
          </a:p>
        </p:txBody>
      </p:sp>
      <p:sp>
        <p:nvSpPr>
          <p:cNvPr id="4" name="Footer Placeholder 3">
            <a:extLst>
              <a:ext uri="{FF2B5EF4-FFF2-40B4-BE49-F238E27FC236}">
                <a16:creationId xmlns:a16="http://schemas.microsoft.com/office/drawing/2014/main" id="{77279998-186D-417D-82A4-C1089081088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E3E9C7E-162D-4E3D-92BB-DCF8ACBA8963}"/>
              </a:ext>
            </a:extLst>
          </p:cNvPr>
          <p:cNvSpPr>
            <a:spLocks noGrp="1"/>
          </p:cNvSpPr>
          <p:nvPr>
            <p:ph type="sldNum" sz="quarter" idx="12"/>
          </p:nvPr>
        </p:nvSpPr>
        <p:spPr/>
        <p:txBody>
          <a:bodyPr/>
          <a:lstStyle/>
          <a:p>
            <a:fld id="{D1570CB8-FCA3-477E-B42D-872B5E78BC64}" type="slidenum">
              <a:rPr lang="en-GB" smtClean="0"/>
              <a:t>‹#›</a:t>
            </a:fld>
            <a:endParaRPr lang="en-GB"/>
          </a:p>
        </p:txBody>
      </p:sp>
    </p:spTree>
    <p:extLst>
      <p:ext uri="{BB962C8B-B14F-4D97-AF65-F5344CB8AC3E}">
        <p14:creationId xmlns:p14="http://schemas.microsoft.com/office/powerpoint/2010/main" val="848321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31F65E-AB08-46C7-AAE4-2DD7C05953E1}"/>
              </a:ext>
            </a:extLst>
          </p:cNvPr>
          <p:cNvSpPr>
            <a:spLocks noGrp="1"/>
          </p:cNvSpPr>
          <p:nvPr>
            <p:ph type="dt" sz="half" idx="10"/>
          </p:nvPr>
        </p:nvSpPr>
        <p:spPr/>
        <p:txBody>
          <a:bodyPr/>
          <a:lstStyle/>
          <a:p>
            <a:fld id="{38DBB6F5-5792-4422-8C5F-95E56885BF6E}" type="datetimeFigureOut">
              <a:rPr lang="en-GB" smtClean="0"/>
              <a:t>06/09/2021</a:t>
            </a:fld>
            <a:endParaRPr lang="en-GB"/>
          </a:p>
        </p:txBody>
      </p:sp>
      <p:sp>
        <p:nvSpPr>
          <p:cNvPr id="3" name="Footer Placeholder 2">
            <a:extLst>
              <a:ext uri="{FF2B5EF4-FFF2-40B4-BE49-F238E27FC236}">
                <a16:creationId xmlns:a16="http://schemas.microsoft.com/office/drawing/2014/main" id="{5ED75997-AF99-4226-975C-09EB2E255C5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6FE666A-2A3C-420C-AB49-C78F70BFCECC}"/>
              </a:ext>
            </a:extLst>
          </p:cNvPr>
          <p:cNvSpPr>
            <a:spLocks noGrp="1"/>
          </p:cNvSpPr>
          <p:nvPr>
            <p:ph type="sldNum" sz="quarter" idx="12"/>
          </p:nvPr>
        </p:nvSpPr>
        <p:spPr/>
        <p:txBody>
          <a:bodyPr/>
          <a:lstStyle/>
          <a:p>
            <a:fld id="{D1570CB8-FCA3-477E-B42D-872B5E78BC64}" type="slidenum">
              <a:rPr lang="en-GB" smtClean="0"/>
              <a:t>‹#›</a:t>
            </a:fld>
            <a:endParaRPr lang="en-GB"/>
          </a:p>
        </p:txBody>
      </p:sp>
    </p:spTree>
    <p:extLst>
      <p:ext uri="{BB962C8B-B14F-4D97-AF65-F5344CB8AC3E}">
        <p14:creationId xmlns:p14="http://schemas.microsoft.com/office/powerpoint/2010/main" val="1768230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A7C01-AFEF-43A6-BAFA-D765990106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1D4694A-0DAC-4E7A-93E0-1EC9637E4B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D2CD75C-8F0B-4A58-A3E0-CB05AB1BA1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370C7C-CAC7-41A1-A73D-86251CEA9DC8}"/>
              </a:ext>
            </a:extLst>
          </p:cNvPr>
          <p:cNvSpPr>
            <a:spLocks noGrp="1"/>
          </p:cNvSpPr>
          <p:nvPr>
            <p:ph type="dt" sz="half" idx="10"/>
          </p:nvPr>
        </p:nvSpPr>
        <p:spPr/>
        <p:txBody>
          <a:bodyPr/>
          <a:lstStyle/>
          <a:p>
            <a:fld id="{38DBB6F5-5792-4422-8C5F-95E56885BF6E}" type="datetimeFigureOut">
              <a:rPr lang="en-GB" smtClean="0"/>
              <a:t>06/09/2021</a:t>
            </a:fld>
            <a:endParaRPr lang="en-GB"/>
          </a:p>
        </p:txBody>
      </p:sp>
      <p:sp>
        <p:nvSpPr>
          <p:cNvPr id="6" name="Footer Placeholder 5">
            <a:extLst>
              <a:ext uri="{FF2B5EF4-FFF2-40B4-BE49-F238E27FC236}">
                <a16:creationId xmlns:a16="http://schemas.microsoft.com/office/drawing/2014/main" id="{982FE779-6069-4AE8-AC14-D9E5E384D40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8607A5E-DCF2-445B-9920-4B8F07617E68}"/>
              </a:ext>
            </a:extLst>
          </p:cNvPr>
          <p:cNvSpPr>
            <a:spLocks noGrp="1"/>
          </p:cNvSpPr>
          <p:nvPr>
            <p:ph type="sldNum" sz="quarter" idx="12"/>
          </p:nvPr>
        </p:nvSpPr>
        <p:spPr/>
        <p:txBody>
          <a:bodyPr/>
          <a:lstStyle/>
          <a:p>
            <a:fld id="{D1570CB8-FCA3-477E-B42D-872B5E78BC64}" type="slidenum">
              <a:rPr lang="en-GB" smtClean="0"/>
              <a:t>‹#›</a:t>
            </a:fld>
            <a:endParaRPr lang="en-GB"/>
          </a:p>
        </p:txBody>
      </p:sp>
    </p:spTree>
    <p:extLst>
      <p:ext uri="{BB962C8B-B14F-4D97-AF65-F5344CB8AC3E}">
        <p14:creationId xmlns:p14="http://schemas.microsoft.com/office/powerpoint/2010/main" val="1440189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65C04-646C-4F1F-9692-C994FEA2DC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84DAF31-77F7-4119-A0FF-170CA5ED9D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288DAB6-52C4-4C71-AF96-1BCA8CA8E0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FFF22C-5403-42A4-A44D-C76C05B08F78}"/>
              </a:ext>
            </a:extLst>
          </p:cNvPr>
          <p:cNvSpPr>
            <a:spLocks noGrp="1"/>
          </p:cNvSpPr>
          <p:nvPr>
            <p:ph type="dt" sz="half" idx="10"/>
          </p:nvPr>
        </p:nvSpPr>
        <p:spPr/>
        <p:txBody>
          <a:bodyPr/>
          <a:lstStyle/>
          <a:p>
            <a:fld id="{38DBB6F5-5792-4422-8C5F-95E56885BF6E}" type="datetimeFigureOut">
              <a:rPr lang="en-GB" smtClean="0"/>
              <a:t>06/09/2021</a:t>
            </a:fld>
            <a:endParaRPr lang="en-GB"/>
          </a:p>
        </p:txBody>
      </p:sp>
      <p:sp>
        <p:nvSpPr>
          <p:cNvPr id="6" name="Footer Placeholder 5">
            <a:extLst>
              <a:ext uri="{FF2B5EF4-FFF2-40B4-BE49-F238E27FC236}">
                <a16:creationId xmlns:a16="http://schemas.microsoft.com/office/drawing/2014/main" id="{B4C0C5DC-84A9-4A78-9A78-8FC6E60066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CF1451-79C9-490D-9E7A-675C0E388F59}"/>
              </a:ext>
            </a:extLst>
          </p:cNvPr>
          <p:cNvSpPr>
            <a:spLocks noGrp="1"/>
          </p:cNvSpPr>
          <p:nvPr>
            <p:ph type="sldNum" sz="quarter" idx="12"/>
          </p:nvPr>
        </p:nvSpPr>
        <p:spPr/>
        <p:txBody>
          <a:bodyPr/>
          <a:lstStyle/>
          <a:p>
            <a:fld id="{D1570CB8-FCA3-477E-B42D-872B5E78BC64}" type="slidenum">
              <a:rPr lang="en-GB" smtClean="0"/>
              <a:t>‹#›</a:t>
            </a:fld>
            <a:endParaRPr lang="en-GB"/>
          </a:p>
        </p:txBody>
      </p:sp>
    </p:spTree>
    <p:extLst>
      <p:ext uri="{BB962C8B-B14F-4D97-AF65-F5344CB8AC3E}">
        <p14:creationId xmlns:p14="http://schemas.microsoft.com/office/powerpoint/2010/main" val="3354164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DFAEAA-B646-4614-8048-A76040E239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F584E43-5E97-4FBD-9394-20D5F8B084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A7BD76-1926-4A60-A5F3-F09111469E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DBB6F5-5792-4422-8C5F-95E56885BF6E}" type="datetimeFigureOut">
              <a:rPr lang="en-GB" smtClean="0"/>
              <a:t>06/09/2021</a:t>
            </a:fld>
            <a:endParaRPr lang="en-GB"/>
          </a:p>
        </p:txBody>
      </p:sp>
      <p:sp>
        <p:nvSpPr>
          <p:cNvPr id="5" name="Footer Placeholder 4">
            <a:extLst>
              <a:ext uri="{FF2B5EF4-FFF2-40B4-BE49-F238E27FC236}">
                <a16:creationId xmlns:a16="http://schemas.microsoft.com/office/drawing/2014/main" id="{513AFB50-3A10-4F24-9DA1-D743CFA3B4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808C40C-9716-441D-BE31-7D417BDE46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570CB8-FCA3-477E-B42D-872B5E78BC64}" type="slidenum">
              <a:rPr lang="en-GB" smtClean="0"/>
              <a:t>‹#›</a:t>
            </a:fld>
            <a:endParaRPr lang="en-GB"/>
          </a:p>
        </p:txBody>
      </p:sp>
    </p:spTree>
    <p:extLst>
      <p:ext uri="{BB962C8B-B14F-4D97-AF65-F5344CB8AC3E}">
        <p14:creationId xmlns:p14="http://schemas.microsoft.com/office/powerpoint/2010/main" val="2482548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E74D6-57F6-4EB1-B517-0C0C7000AAF9}"/>
              </a:ext>
            </a:extLst>
          </p:cNvPr>
          <p:cNvSpPr>
            <a:spLocks noGrp="1"/>
          </p:cNvSpPr>
          <p:nvPr>
            <p:ph type="title"/>
          </p:nvPr>
        </p:nvSpPr>
        <p:spPr>
          <a:xfrm>
            <a:off x="1950720" y="365125"/>
            <a:ext cx="9403080" cy="1325563"/>
          </a:xfrm>
        </p:spPr>
        <p:txBody>
          <a:bodyPr>
            <a:normAutofit/>
          </a:bodyPr>
          <a:lstStyle/>
          <a:p>
            <a:r>
              <a:rPr lang="en-GB" sz="2800" b="1" dirty="0"/>
              <a:t>Guidance on Revised Admissions Code of Practice 2021</a:t>
            </a:r>
          </a:p>
        </p:txBody>
      </p:sp>
      <p:sp>
        <p:nvSpPr>
          <p:cNvPr id="3" name="Content Placeholder 2">
            <a:extLst>
              <a:ext uri="{FF2B5EF4-FFF2-40B4-BE49-F238E27FC236}">
                <a16:creationId xmlns:a16="http://schemas.microsoft.com/office/drawing/2014/main" id="{79AD6AC2-0BED-48D8-900B-C5FFAE00325F}"/>
              </a:ext>
            </a:extLst>
          </p:cNvPr>
          <p:cNvSpPr>
            <a:spLocks noGrp="1"/>
          </p:cNvSpPr>
          <p:nvPr>
            <p:ph idx="1"/>
          </p:nvPr>
        </p:nvSpPr>
        <p:spPr>
          <a:xfrm>
            <a:off x="1414272" y="1938527"/>
            <a:ext cx="9939528" cy="4238435"/>
          </a:xfrm>
        </p:spPr>
        <p:txBody>
          <a:bodyPr/>
          <a:lstStyle/>
          <a:p>
            <a:pPr marL="0" indent="0">
              <a:buNone/>
            </a:pPr>
            <a:r>
              <a:rPr lang="en-GB" sz="2000" dirty="0"/>
              <a:t>There are three main areas:</a:t>
            </a:r>
          </a:p>
          <a:p>
            <a:r>
              <a:rPr lang="en-GB" sz="2000" dirty="0"/>
              <a:t>In Year Admissions</a:t>
            </a:r>
          </a:p>
          <a:p>
            <a:r>
              <a:rPr lang="en-GB" sz="2000" dirty="0"/>
              <a:t>Fair Access Process</a:t>
            </a:r>
          </a:p>
          <a:p>
            <a:r>
              <a:rPr lang="en-GB" sz="2000" dirty="0"/>
              <a:t>Giving parity to children who have been adopted from state care outside of England (IAPLAC) as PLAC</a:t>
            </a:r>
          </a:p>
          <a:p>
            <a:pPr marL="0" indent="0">
              <a:buNone/>
            </a:pPr>
            <a:endParaRPr lang="en-GB" dirty="0"/>
          </a:p>
        </p:txBody>
      </p:sp>
      <p:pic>
        <p:nvPicPr>
          <p:cNvPr id="4" name="Picture 2">
            <a:extLst>
              <a:ext uri="{FF2B5EF4-FFF2-40B4-BE49-F238E27FC236}">
                <a16:creationId xmlns:a16="http://schemas.microsoft.com/office/drawing/2014/main" id="{DCB7ED7C-5396-4F65-83AD-3221266750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4">
            <a:extLst>
              <a:ext uri="{FF2B5EF4-FFF2-40B4-BE49-F238E27FC236}">
                <a16:creationId xmlns:a16="http://schemas.microsoft.com/office/drawing/2014/main" id="{9A0E5E6E-66ED-47A1-9FBB-BECB22617C5B}"/>
              </a:ext>
            </a:extLst>
          </p:cNvPr>
          <p:cNvGrpSpPr/>
          <p:nvPr/>
        </p:nvGrpSpPr>
        <p:grpSpPr>
          <a:xfrm>
            <a:off x="8947169" y="5866034"/>
            <a:ext cx="2980770" cy="914400"/>
            <a:chOff x="3007620" y="132778"/>
            <a:chExt cx="2981370" cy="914400"/>
          </a:xfrm>
        </p:grpSpPr>
        <p:sp>
          <p:nvSpPr>
            <p:cNvPr id="6" name="Text Box 2">
              <a:extLst>
                <a:ext uri="{FF2B5EF4-FFF2-40B4-BE49-F238E27FC236}">
                  <a16:creationId xmlns:a16="http://schemas.microsoft.com/office/drawing/2014/main" id="{94E2C447-EC39-44F6-B03C-0D9BA93BBCED}"/>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7" name="irc_mi" descr="http://www.dioceseofshrewsbury.org/wp-content/uploads/2011/11/Diocese-of-Shrewsbury-Portrait_RGB1-768x1024.jpg">
              <a:extLst>
                <a:ext uri="{FF2B5EF4-FFF2-40B4-BE49-F238E27FC236}">
                  <a16:creationId xmlns:a16="http://schemas.microsoft.com/office/drawing/2014/main" id="{ED308D53-4C6F-48B6-A528-DD6E780BEA7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spTree>
    <p:extLst>
      <p:ext uri="{BB962C8B-B14F-4D97-AF65-F5344CB8AC3E}">
        <p14:creationId xmlns:p14="http://schemas.microsoft.com/office/powerpoint/2010/main" val="4173622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8BF1A-9CD8-41C9-A7B5-AA458D38048C}"/>
              </a:ext>
            </a:extLst>
          </p:cNvPr>
          <p:cNvSpPr>
            <a:spLocks noGrp="1"/>
          </p:cNvSpPr>
          <p:nvPr>
            <p:ph type="title"/>
          </p:nvPr>
        </p:nvSpPr>
        <p:spPr>
          <a:xfrm>
            <a:off x="1506070" y="365125"/>
            <a:ext cx="9847729" cy="1325563"/>
          </a:xfrm>
        </p:spPr>
        <p:txBody>
          <a:bodyPr/>
          <a:lstStyle/>
          <a:p>
            <a:r>
              <a:rPr lang="en-GB" b="1" dirty="0">
                <a:latin typeface="+mn-lt"/>
              </a:rPr>
              <a:t>Fair Access Protocol</a:t>
            </a:r>
            <a:endParaRPr lang="en-GB" dirty="0"/>
          </a:p>
        </p:txBody>
      </p:sp>
      <p:sp>
        <p:nvSpPr>
          <p:cNvPr id="3" name="Content Placeholder 2">
            <a:extLst>
              <a:ext uri="{FF2B5EF4-FFF2-40B4-BE49-F238E27FC236}">
                <a16:creationId xmlns:a16="http://schemas.microsoft.com/office/drawing/2014/main" id="{1B6A537D-93A2-437B-8B30-C8E88729D34A}"/>
              </a:ext>
            </a:extLst>
          </p:cNvPr>
          <p:cNvSpPr>
            <a:spLocks noGrp="1"/>
          </p:cNvSpPr>
          <p:nvPr>
            <p:ph idx="1"/>
          </p:nvPr>
        </p:nvSpPr>
        <p:spPr>
          <a:xfrm>
            <a:off x="1301674" y="1825625"/>
            <a:ext cx="10052125" cy="4351338"/>
          </a:xfrm>
        </p:spPr>
        <p:txBody>
          <a:bodyPr>
            <a:normAutofit fontScale="62500" lnSpcReduction="20000"/>
          </a:bodyPr>
          <a:lstStyle/>
          <a:p>
            <a:r>
              <a:rPr lang="en-GB" dirty="0"/>
              <a:t>3.17 Fair Access Protocols may only be used to place the following groups of vulnerable and/or hard to place children, where they are having difficulty in securing a school place in-year, and it can be demonstrated that reasonable measures have been taken to secure a place through the usual in-year admission procedures: </a:t>
            </a:r>
          </a:p>
          <a:p>
            <a:r>
              <a:rPr lang="en-GB" dirty="0"/>
              <a:t>a) children either subject to a Child in Need Plan or a Child Protection Plan or having had a Child in Need Plan or a Child Protection Plan within 12 months at the point of being referred to the Protocol;</a:t>
            </a:r>
          </a:p>
          <a:p>
            <a:r>
              <a:rPr lang="en-GB" dirty="0"/>
              <a:t> b) children living in a refuge or in other Relevant Accommodation at the point of being referred to the Protocol; </a:t>
            </a:r>
          </a:p>
          <a:p>
            <a:r>
              <a:rPr lang="en-GB" dirty="0"/>
              <a:t>c) children from the criminal justice system; </a:t>
            </a:r>
          </a:p>
          <a:p>
            <a:r>
              <a:rPr lang="en-GB" dirty="0"/>
              <a:t>d) children in alternative provision who need to be reintegrated into mainstream education or who have been permanently excluded but are deemed suitable for mainstream education; </a:t>
            </a:r>
          </a:p>
          <a:p>
            <a:r>
              <a:rPr lang="en-GB" dirty="0"/>
              <a:t>e) children with special educational needs (but without an Education, Health and Care plan), disabilities or medical conditions;</a:t>
            </a:r>
          </a:p>
          <a:p>
            <a:r>
              <a:rPr lang="en-GB" dirty="0"/>
              <a:t> f) children who are carers; </a:t>
            </a:r>
          </a:p>
          <a:p>
            <a:r>
              <a:rPr lang="en-GB" dirty="0"/>
              <a:t>g) children who are homeless; </a:t>
            </a:r>
          </a:p>
          <a:p>
            <a:r>
              <a:rPr lang="en-GB" dirty="0"/>
              <a:t>h) children in formal kinship care arrangements; </a:t>
            </a:r>
          </a:p>
        </p:txBody>
      </p:sp>
      <p:pic>
        <p:nvPicPr>
          <p:cNvPr id="4" name="Picture 2">
            <a:extLst>
              <a:ext uri="{FF2B5EF4-FFF2-40B4-BE49-F238E27FC236}">
                <a16:creationId xmlns:a16="http://schemas.microsoft.com/office/drawing/2014/main" id="{F26857B5-7F99-4D40-82C0-D2D9123F86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4">
            <a:extLst>
              <a:ext uri="{FF2B5EF4-FFF2-40B4-BE49-F238E27FC236}">
                <a16:creationId xmlns:a16="http://schemas.microsoft.com/office/drawing/2014/main" id="{B9457D0C-7769-4567-A370-6494D31C25D3}"/>
              </a:ext>
            </a:extLst>
          </p:cNvPr>
          <p:cNvGrpSpPr/>
          <p:nvPr/>
        </p:nvGrpSpPr>
        <p:grpSpPr>
          <a:xfrm>
            <a:off x="9031718" y="5827776"/>
            <a:ext cx="2980770" cy="1020996"/>
            <a:chOff x="3007620" y="132778"/>
            <a:chExt cx="2981370" cy="914400"/>
          </a:xfrm>
        </p:grpSpPr>
        <p:sp>
          <p:nvSpPr>
            <p:cNvPr id="6" name="Text Box 2">
              <a:extLst>
                <a:ext uri="{FF2B5EF4-FFF2-40B4-BE49-F238E27FC236}">
                  <a16:creationId xmlns:a16="http://schemas.microsoft.com/office/drawing/2014/main" id="{F15B68CA-067D-4DA6-A089-7A0E6F29058C}"/>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7" name="irc_mi" descr="http://www.dioceseofshrewsbury.org/wp-content/uploads/2011/11/Diocese-of-Shrewsbury-Portrait_RGB1-768x1024.jpg">
              <a:extLst>
                <a:ext uri="{FF2B5EF4-FFF2-40B4-BE49-F238E27FC236}">
                  <a16:creationId xmlns:a16="http://schemas.microsoft.com/office/drawing/2014/main" id="{46310417-8D32-4AE3-B7E4-2C36435BBD0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spTree>
    <p:extLst>
      <p:ext uri="{BB962C8B-B14F-4D97-AF65-F5344CB8AC3E}">
        <p14:creationId xmlns:p14="http://schemas.microsoft.com/office/powerpoint/2010/main" val="3287427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E4217-06ED-4DE3-8874-9B77A9FC5640}"/>
              </a:ext>
            </a:extLst>
          </p:cNvPr>
          <p:cNvSpPr>
            <a:spLocks noGrp="1"/>
          </p:cNvSpPr>
          <p:nvPr>
            <p:ph type="title"/>
          </p:nvPr>
        </p:nvSpPr>
        <p:spPr/>
        <p:txBody>
          <a:bodyPr/>
          <a:lstStyle/>
          <a:p>
            <a:r>
              <a:rPr lang="en-GB" b="1" dirty="0">
                <a:latin typeface="+mn-lt"/>
              </a:rPr>
              <a:t>Fair Access Protocol</a:t>
            </a:r>
            <a:endParaRPr lang="en-GB" dirty="0"/>
          </a:p>
        </p:txBody>
      </p:sp>
      <p:sp>
        <p:nvSpPr>
          <p:cNvPr id="3" name="Content Placeholder 2">
            <a:extLst>
              <a:ext uri="{FF2B5EF4-FFF2-40B4-BE49-F238E27FC236}">
                <a16:creationId xmlns:a16="http://schemas.microsoft.com/office/drawing/2014/main" id="{980C8E4B-CD62-4B0D-A740-DAAEDBBA4B74}"/>
              </a:ext>
            </a:extLst>
          </p:cNvPr>
          <p:cNvSpPr>
            <a:spLocks noGrp="1"/>
          </p:cNvSpPr>
          <p:nvPr>
            <p:ph idx="1"/>
          </p:nvPr>
        </p:nvSpPr>
        <p:spPr/>
        <p:txBody>
          <a:bodyPr>
            <a:normAutofit fontScale="85000" lnSpcReduction="20000"/>
          </a:bodyPr>
          <a:lstStyle/>
          <a:p>
            <a:pPr marL="571500" indent="-571500">
              <a:buAutoNum type="romanLcParenR"/>
            </a:pPr>
            <a:r>
              <a:rPr lang="en-GB" dirty="0"/>
              <a:t>children of, or who are, Gypsies, Roma, Travellers, refugees, and asylum seekers; </a:t>
            </a:r>
          </a:p>
          <a:p>
            <a:pPr marL="0" indent="0">
              <a:buNone/>
            </a:pPr>
            <a:r>
              <a:rPr lang="en-GB" dirty="0"/>
              <a:t>j) children who have been refused a school place on the grounds of their challenging behaviour and referred to the Protocol in accordance with paragraph 3.10 of this Code; </a:t>
            </a:r>
          </a:p>
          <a:p>
            <a:pPr marL="0" indent="0">
              <a:buNone/>
            </a:pPr>
            <a:r>
              <a:rPr lang="en-GB" dirty="0"/>
              <a:t>k) children for whom a place has not been sought due to exceptional circumstances; </a:t>
            </a:r>
          </a:p>
          <a:p>
            <a:pPr marL="0" indent="0">
              <a:buNone/>
            </a:pPr>
            <a:r>
              <a:rPr lang="en-GB" dirty="0"/>
              <a:t>l) children who have been out of education for four or more weeks where it can be demonstrated that there are no places available at any school within a reasonable distance of their home. This does not include circumstances where a suitable place has been offered to a child and this has not been accepted; and </a:t>
            </a:r>
          </a:p>
          <a:p>
            <a:pPr marL="0" indent="0">
              <a:buNone/>
            </a:pPr>
            <a:r>
              <a:rPr lang="en-GB" dirty="0"/>
              <a:t>m) previously looked after children for whom the local authority has been unable to promptly secure a school place</a:t>
            </a:r>
          </a:p>
        </p:txBody>
      </p:sp>
      <p:pic>
        <p:nvPicPr>
          <p:cNvPr id="4" name="Picture 2">
            <a:extLst>
              <a:ext uri="{FF2B5EF4-FFF2-40B4-BE49-F238E27FC236}">
                <a16:creationId xmlns:a16="http://schemas.microsoft.com/office/drawing/2014/main" id="{217BD918-AA1B-442E-8CFA-612B918E25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4">
            <a:extLst>
              <a:ext uri="{FF2B5EF4-FFF2-40B4-BE49-F238E27FC236}">
                <a16:creationId xmlns:a16="http://schemas.microsoft.com/office/drawing/2014/main" id="{2F31D780-5EB3-46EF-91F7-809DB0F47814}"/>
              </a:ext>
            </a:extLst>
          </p:cNvPr>
          <p:cNvGrpSpPr/>
          <p:nvPr/>
        </p:nvGrpSpPr>
        <p:grpSpPr>
          <a:xfrm>
            <a:off x="9031718" y="5827776"/>
            <a:ext cx="2980770" cy="1020996"/>
            <a:chOff x="3007620" y="132778"/>
            <a:chExt cx="2981370" cy="914400"/>
          </a:xfrm>
        </p:grpSpPr>
        <p:sp>
          <p:nvSpPr>
            <p:cNvPr id="6" name="Text Box 2">
              <a:extLst>
                <a:ext uri="{FF2B5EF4-FFF2-40B4-BE49-F238E27FC236}">
                  <a16:creationId xmlns:a16="http://schemas.microsoft.com/office/drawing/2014/main" id="{B6CA2A09-46E3-4C33-B0AB-463EDB53737B}"/>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7" name="irc_mi" descr="http://www.dioceseofshrewsbury.org/wp-content/uploads/2011/11/Diocese-of-Shrewsbury-Portrait_RGB1-768x1024.jpg">
              <a:extLst>
                <a:ext uri="{FF2B5EF4-FFF2-40B4-BE49-F238E27FC236}">
                  <a16:creationId xmlns:a16="http://schemas.microsoft.com/office/drawing/2014/main" id="{962484A1-C750-478C-9145-1746D395B3B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spTree>
    <p:extLst>
      <p:ext uri="{BB962C8B-B14F-4D97-AF65-F5344CB8AC3E}">
        <p14:creationId xmlns:p14="http://schemas.microsoft.com/office/powerpoint/2010/main" val="2468699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664AA-6DB2-40F9-B7F5-B2876367BC22}"/>
              </a:ext>
            </a:extLst>
          </p:cNvPr>
          <p:cNvSpPr>
            <a:spLocks noGrp="1"/>
          </p:cNvSpPr>
          <p:nvPr>
            <p:ph type="title"/>
          </p:nvPr>
        </p:nvSpPr>
        <p:spPr/>
        <p:txBody>
          <a:bodyPr/>
          <a:lstStyle/>
          <a:p>
            <a:r>
              <a:rPr lang="en-GB" b="1" dirty="0">
                <a:latin typeface="+mn-lt"/>
              </a:rPr>
              <a:t>Fair Access Protocol</a:t>
            </a:r>
            <a:endParaRPr lang="en-GB" dirty="0"/>
          </a:p>
        </p:txBody>
      </p:sp>
      <p:sp>
        <p:nvSpPr>
          <p:cNvPr id="3" name="Content Placeholder 2">
            <a:extLst>
              <a:ext uri="{FF2B5EF4-FFF2-40B4-BE49-F238E27FC236}">
                <a16:creationId xmlns:a16="http://schemas.microsoft.com/office/drawing/2014/main" id="{52166642-8634-44E1-9949-A8421D6B46F1}"/>
              </a:ext>
            </a:extLst>
          </p:cNvPr>
          <p:cNvSpPr>
            <a:spLocks noGrp="1"/>
          </p:cNvSpPr>
          <p:nvPr>
            <p:ph idx="1"/>
          </p:nvPr>
        </p:nvSpPr>
        <p:spPr/>
        <p:txBody>
          <a:bodyPr/>
          <a:lstStyle/>
          <a:p>
            <a:r>
              <a:rPr lang="en-GB" dirty="0"/>
              <a:t>3.18 Eligibility for the Fair Access Protocol does not limit a parent’s right to make an in-year application to any school for their child. Admission authorities must process these applications in accordance with their usual in-year admission procedures (as set out in paragraphs 2.23-2.31). They must not refuse to admit such children on the basis that they may be eligible to be placed via the Fair Access Protocol. The parent will continue to have the right of appeal for any place they have been refused, even if the child has been offered a school place via the Fair Access Protocol. </a:t>
            </a:r>
          </a:p>
        </p:txBody>
      </p:sp>
      <p:pic>
        <p:nvPicPr>
          <p:cNvPr id="4" name="Picture 2">
            <a:extLst>
              <a:ext uri="{FF2B5EF4-FFF2-40B4-BE49-F238E27FC236}">
                <a16:creationId xmlns:a16="http://schemas.microsoft.com/office/drawing/2014/main" id="{400FA055-71A0-4A5D-A74F-6F7429C746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4">
            <a:extLst>
              <a:ext uri="{FF2B5EF4-FFF2-40B4-BE49-F238E27FC236}">
                <a16:creationId xmlns:a16="http://schemas.microsoft.com/office/drawing/2014/main" id="{D1E6992E-7839-4CB8-9B56-D3A28F3EB53A}"/>
              </a:ext>
            </a:extLst>
          </p:cNvPr>
          <p:cNvGrpSpPr/>
          <p:nvPr/>
        </p:nvGrpSpPr>
        <p:grpSpPr>
          <a:xfrm>
            <a:off x="9031718" y="5827776"/>
            <a:ext cx="2980770" cy="1020996"/>
            <a:chOff x="3007620" y="132778"/>
            <a:chExt cx="2981370" cy="914400"/>
          </a:xfrm>
        </p:grpSpPr>
        <p:sp>
          <p:nvSpPr>
            <p:cNvPr id="6" name="Text Box 2">
              <a:extLst>
                <a:ext uri="{FF2B5EF4-FFF2-40B4-BE49-F238E27FC236}">
                  <a16:creationId xmlns:a16="http://schemas.microsoft.com/office/drawing/2014/main" id="{34B164DD-CAAC-4B54-B585-69A4D0223EE4}"/>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7" name="irc_mi" descr="http://www.dioceseofshrewsbury.org/wp-content/uploads/2011/11/Diocese-of-Shrewsbury-Portrait_RGB1-768x1024.jpg">
              <a:extLst>
                <a:ext uri="{FF2B5EF4-FFF2-40B4-BE49-F238E27FC236}">
                  <a16:creationId xmlns:a16="http://schemas.microsoft.com/office/drawing/2014/main" id="{DDDDFE10-DDFB-4A02-8296-F204052F7D3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spTree>
    <p:extLst>
      <p:ext uri="{BB962C8B-B14F-4D97-AF65-F5344CB8AC3E}">
        <p14:creationId xmlns:p14="http://schemas.microsoft.com/office/powerpoint/2010/main" val="2649751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820A6-6D40-4BB8-9FE6-3D2C245E59CF}"/>
              </a:ext>
            </a:extLst>
          </p:cNvPr>
          <p:cNvSpPr>
            <a:spLocks noGrp="1"/>
          </p:cNvSpPr>
          <p:nvPr>
            <p:ph type="title"/>
          </p:nvPr>
        </p:nvSpPr>
        <p:spPr/>
        <p:txBody>
          <a:bodyPr/>
          <a:lstStyle/>
          <a:p>
            <a:r>
              <a:rPr lang="en-GB" b="1" dirty="0">
                <a:latin typeface="+mn-lt"/>
              </a:rPr>
              <a:t>Fair Access Protocol</a:t>
            </a:r>
            <a:endParaRPr lang="en-GB" dirty="0"/>
          </a:p>
        </p:txBody>
      </p:sp>
      <p:sp>
        <p:nvSpPr>
          <p:cNvPr id="3" name="Content Placeholder 2">
            <a:extLst>
              <a:ext uri="{FF2B5EF4-FFF2-40B4-BE49-F238E27FC236}">
                <a16:creationId xmlns:a16="http://schemas.microsoft.com/office/drawing/2014/main" id="{8FF4CFA8-F98F-4CAB-B244-DCB3D86FABE7}"/>
              </a:ext>
            </a:extLst>
          </p:cNvPr>
          <p:cNvSpPr>
            <a:spLocks noGrp="1"/>
          </p:cNvSpPr>
          <p:nvPr>
            <p:ph idx="1"/>
          </p:nvPr>
        </p:nvSpPr>
        <p:spPr/>
        <p:txBody>
          <a:bodyPr>
            <a:normAutofit fontScale="92500" lnSpcReduction="20000"/>
          </a:bodyPr>
          <a:lstStyle/>
          <a:p>
            <a:r>
              <a:rPr lang="en-GB" dirty="0"/>
              <a:t>3.19 There is no duty for local authorities or admission authorities to comply with parental preference when allocating places through the Fair Access Protocol, but parents’ views should be taken into account. </a:t>
            </a:r>
          </a:p>
          <a:p>
            <a:r>
              <a:rPr lang="en-GB" dirty="0"/>
              <a:t>3.20 Fair Access Protocols should seek to place a child in a school that is appropriate to any particular needs they may have. The Fair Access Protocol must not require a school automatically to admit a child via the Fair Access Protocol, in place of a child permanently excluded from the school. </a:t>
            </a:r>
          </a:p>
          <a:p>
            <a:r>
              <a:rPr lang="en-GB" dirty="0"/>
              <a:t>3.21 Where it has been agreed that a child will be considered under the Fair Access Protocol, a school place must be allocated for that child within 20 school days. Once they have been allocated a school place via the Fair Access Protocol, arrangements should be made for the child to start at the school as soon as possible</a:t>
            </a:r>
          </a:p>
        </p:txBody>
      </p:sp>
      <p:pic>
        <p:nvPicPr>
          <p:cNvPr id="4" name="Picture 2">
            <a:extLst>
              <a:ext uri="{FF2B5EF4-FFF2-40B4-BE49-F238E27FC236}">
                <a16:creationId xmlns:a16="http://schemas.microsoft.com/office/drawing/2014/main" id="{75F7858C-C1B2-4A0B-BF8D-28F7BA55D6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4">
            <a:extLst>
              <a:ext uri="{FF2B5EF4-FFF2-40B4-BE49-F238E27FC236}">
                <a16:creationId xmlns:a16="http://schemas.microsoft.com/office/drawing/2014/main" id="{72EF20DD-062B-4AB1-B936-1AD71C1FD0DD}"/>
              </a:ext>
            </a:extLst>
          </p:cNvPr>
          <p:cNvGrpSpPr/>
          <p:nvPr/>
        </p:nvGrpSpPr>
        <p:grpSpPr>
          <a:xfrm>
            <a:off x="9031718" y="5827776"/>
            <a:ext cx="2980770" cy="1020996"/>
            <a:chOff x="3007620" y="132778"/>
            <a:chExt cx="2981370" cy="914400"/>
          </a:xfrm>
        </p:grpSpPr>
        <p:sp>
          <p:nvSpPr>
            <p:cNvPr id="6" name="Text Box 2">
              <a:extLst>
                <a:ext uri="{FF2B5EF4-FFF2-40B4-BE49-F238E27FC236}">
                  <a16:creationId xmlns:a16="http://schemas.microsoft.com/office/drawing/2014/main" id="{7FCE551A-BA02-4050-AB84-C79A058E9978}"/>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7" name="irc_mi" descr="http://www.dioceseofshrewsbury.org/wp-content/uploads/2011/11/Diocese-of-Shrewsbury-Portrait_RGB1-768x1024.jpg">
              <a:extLst>
                <a:ext uri="{FF2B5EF4-FFF2-40B4-BE49-F238E27FC236}">
                  <a16:creationId xmlns:a16="http://schemas.microsoft.com/office/drawing/2014/main" id="{0161DEDD-CC76-4E77-9179-02FC1E063FC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spTree>
    <p:extLst>
      <p:ext uri="{BB962C8B-B14F-4D97-AF65-F5344CB8AC3E}">
        <p14:creationId xmlns:p14="http://schemas.microsoft.com/office/powerpoint/2010/main" val="2102493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1E91E-59D5-44CB-A2D5-6101855D7B88}"/>
              </a:ext>
            </a:extLst>
          </p:cNvPr>
          <p:cNvSpPr>
            <a:spLocks noGrp="1"/>
          </p:cNvSpPr>
          <p:nvPr>
            <p:ph type="title"/>
          </p:nvPr>
        </p:nvSpPr>
        <p:spPr/>
        <p:txBody>
          <a:bodyPr/>
          <a:lstStyle/>
          <a:p>
            <a:r>
              <a:rPr lang="en-GB" b="1" dirty="0">
                <a:latin typeface="+mn-lt"/>
              </a:rPr>
              <a:t>Fair Access Protocol</a:t>
            </a:r>
            <a:endParaRPr lang="en-GB" dirty="0"/>
          </a:p>
        </p:txBody>
      </p:sp>
      <p:sp>
        <p:nvSpPr>
          <p:cNvPr id="3" name="Content Placeholder 2">
            <a:extLst>
              <a:ext uri="{FF2B5EF4-FFF2-40B4-BE49-F238E27FC236}">
                <a16:creationId xmlns:a16="http://schemas.microsoft.com/office/drawing/2014/main" id="{938387EE-F256-404F-B162-E6C8DEB03684}"/>
              </a:ext>
            </a:extLst>
          </p:cNvPr>
          <p:cNvSpPr>
            <a:spLocks noGrp="1"/>
          </p:cNvSpPr>
          <p:nvPr>
            <p:ph idx="1"/>
          </p:nvPr>
        </p:nvSpPr>
        <p:spPr/>
        <p:txBody>
          <a:bodyPr>
            <a:normAutofit/>
          </a:bodyPr>
          <a:lstStyle/>
          <a:p>
            <a:pPr marL="0" indent="0">
              <a:buNone/>
            </a:pPr>
            <a:r>
              <a:rPr lang="en-GB" dirty="0"/>
              <a:t>3.22 In the event that the majority of schools in an area can no longer support the principles and approach of their local Fair Access Protocol, they should initiate a review with the local authority. There should be a clear process for how such a review can be initiated within each Fair Access Protocol. The existing Fair Protocol will remain binding on all schools in the local area until the point at which a new one is adopted</a:t>
            </a:r>
          </a:p>
        </p:txBody>
      </p:sp>
      <p:pic>
        <p:nvPicPr>
          <p:cNvPr id="4" name="Picture 2">
            <a:extLst>
              <a:ext uri="{FF2B5EF4-FFF2-40B4-BE49-F238E27FC236}">
                <a16:creationId xmlns:a16="http://schemas.microsoft.com/office/drawing/2014/main" id="{2725CF00-0F3A-4736-869A-0EB7EDBD40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4">
            <a:extLst>
              <a:ext uri="{FF2B5EF4-FFF2-40B4-BE49-F238E27FC236}">
                <a16:creationId xmlns:a16="http://schemas.microsoft.com/office/drawing/2014/main" id="{4F39E24F-AA05-4BFD-B9DF-5E1B708903A8}"/>
              </a:ext>
            </a:extLst>
          </p:cNvPr>
          <p:cNvGrpSpPr/>
          <p:nvPr/>
        </p:nvGrpSpPr>
        <p:grpSpPr>
          <a:xfrm>
            <a:off x="9031718" y="5827776"/>
            <a:ext cx="2980770" cy="1020996"/>
            <a:chOff x="3007620" y="132778"/>
            <a:chExt cx="2981370" cy="914400"/>
          </a:xfrm>
        </p:grpSpPr>
        <p:sp>
          <p:nvSpPr>
            <p:cNvPr id="6" name="Text Box 2">
              <a:extLst>
                <a:ext uri="{FF2B5EF4-FFF2-40B4-BE49-F238E27FC236}">
                  <a16:creationId xmlns:a16="http://schemas.microsoft.com/office/drawing/2014/main" id="{6A477494-8934-4286-B7CD-3D407A366106}"/>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7" name="irc_mi" descr="http://www.dioceseofshrewsbury.org/wp-content/uploads/2011/11/Diocese-of-Shrewsbury-Portrait_RGB1-768x1024.jpg">
              <a:extLst>
                <a:ext uri="{FF2B5EF4-FFF2-40B4-BE49-F238E27FC236}">
                  <a16:creationId xmlns:a16="http://schemas.microsoft.com/office/drawing/2014/main" id="{83380A92-63FB-4DC7-8F09-B61979C6221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spTree>
    <p:extLst>
      <p:ext uri="{BB962C8B-B14F-4D97-AF65-F5344CB8AC3E}">
        <p14:creationId xmlns:p14="http://schemas.microsoft.com/office/powerpoint/2010/main" val="1596548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13660A0-F3A4-401E-B81F-8F09B6751C8A}"/>
              </a:ext>
            </a:extLst>
          </p:cNvPr>
          <p:cNvSpPr txBox="1"/>
          <p:nvPr/>
        </p:nvSpPr>
        <p:spPr>
          <a:xfrm>
            <a:off x="1184717" y="1287244"/>
            <a:ext cx="10666624" cy="5570756"/>
          </a:xfrm>
          <a:prstGeom prst="rect">
            <a:avLst/>
          </a:prstGeom>
          <a:noFill/>
        </p:spPr>
        <p:txBody>
          <a:bodyPr wrap="square">
            <a:spAutoFit/>
          </a:bodyPr>
          <a:lstStyle/>
          <a:p>
            <a:pPr marL="285750" indent="-285750">
              <a:buFont typeface="Arial" panose="020B0604020202020204" pitchFamily="34" charset="0"/>
              <a:buChar char="•"/>
            </a:pPr>
            <a:r>
              <a:rPr lang="en-GB" sz="2000" dirty="0"/>
              <a:t>In 2021, local authorities must publish information on their website </a:t>
            </a:r>
            <a:r>
              <a:rPr lang="en-GB" sz="2000" b="1" dirty="0"/>
              <a:t>by 31 October 2021 </a:t>
            </a:r>
            <a:r>
              <a:rPr lang="en-GB" sz="2000" dirty="0"/>
              <a:t>to explain how in-year applications can be made and how they will be dealt with from 1 November 2021 until 31 August 2022. </a:t>
            </a:r>
          </a:p>
          <a:p>
            <a:pPr marL="285750" indent="-285750">
              <a:buFont typeface="Arial" panose="020B0604020202020204" pitchFamily="34" charset="0"/>
              <a:buChar char="•"/>
            </a:pPr>
            <a:r>
              <a:rPr lang="en-GB" sz="2000" dirty="0"/>
              <a:t>In all subsequent years, local authorities must publish information on their website by </a:t>
            </a:r>
            <a:r>
              <a:rPr lang="en-GB" sz="2000" b="1" dirty="0"/>
              <a:t>31 August </a:t>
            </a:r>
            <a:r>
              <a:rPr lang="en-GB" sz="2000" dirty="0"/>
              <a:t>at the latest each year to explain how in-year applications can be made and how they will be dealt with from 1 September onwards in that year. </a:t>
            </a:r>
          </a:p>
          <a:p>
            <a:pPr marL="285750" indent="-285750">
              <a:buFont typeface="Arial" panose="020B0604020202020204" pitchFamily="34" charset="0"/>
              <a:buChar char="•"/>
            </a:pPr>
            <a:r>
              <a:rPr lang="en-GB" sz="2000" dirty="0"/>
              <a:t>This includes setting out which schools they will co-ordinate the applications for and which schools will manage their own in-year admissions. </a:t>
            </a:r>
          </a:p>
          <a:p>
            <a:pPr marL="285750" indent="-285750">
              <a:buFont typeface="Arial" panose="020B0604020202020204" pitchFamily="34" charset="0"/>
              <a:buChar char="•"/>
            </a:pPr>
            <a:r>
              <a:rPr lang="en-GB" sz="2000" dirty="0"/>
              <a:t>They must also set out </a:t>
            </a:r>
            <a:r>
              <a:rPr lang="en-GB" sz="2000" b="1" dirty="0"/>
              <a:t>contact details for any admission authority that manages its own in-year admissions</a:t>
            </a:r>
          </a:p>
          <a:p>
            <a:pPr marL="285750" indent="-285750">
              <a:buFont typeface="Arial" panose="020B0604020202020204" pitchFamily="34" charset="0"/>
              <a:buChar char="•"/>
            </a:pPr>
            <a:r>
              <a:rPr lang="en-GB" sz="2000" dirty="0"/>
              <a:t>It is worth noting that Local Authorities are only able to co-ordinate in-year applications where they are not the admission authority, </a:t>
            </a:r>
            <a:r>
              <a:rPr lang="en-GB" sz="2000" b="1" dirty="0"/>
              <a:t>with the agreement of the relevant admission authority</a:t>
            </a:r>
            <a:r>
              <a:rPr lang="en-GB" sz="2000" dirty="0"/>
              <a:t>. </a:t>
            </a:r>
          </a:p>
          <a:p>
            <a:pPr marL="285750" indent="-285750">
              <a:buFont typeface="Arial" panose="020B0604020202020204" pitchFamily="34" charset="0"/>
              <a:buChar char="•"/>
            </a:pPr>
            <a:r>
              <a:rPr lang="en-GB" sz="2000" dirty="0"/>
              <a:t>Admission authorities should review Paragraphs 2.23-2.31 carefully</a:t>
            </a:r>
            <a:r>
              <a:rPr lang="en-GB" sz="2000" b="1" dirty="0"/>
              <a:t>, particularly in relation to the information that must be provided to the local authority and when this must be provided by</a:t>
            </a:r>
            <a:r>
              <a:rPr lang="en-GB" sz="2000" dirty="0"/>
              <a:t>. </a:t>
            </a:r>
          </a:p>
          <a:p>
            <a:pPr marL="285750" indent="-285750">
              <a:buFont typeface="Arial" panose="020B0604020202020204" pitchFamily="34" charset="0"/>
              <a:buChar char="•"/>
            </a:pPr>
            <a:r>
              <a:rPr lang="en-GB" sz="2000" dirty="0"/>
              <a:t>For example, own admission authorities must inform the local authority by a particular date about whether they intend to be part of the coordinated scheme or not for in-year admissions</a:t>
            </a:r>
          </a:p>
          <a:p>
            <a:pPr marL="285750" indent="-285750">
              <a:buFont typeface="Arial" panose="020B0604020202020204" pitchFamily="34" charset="0"/>
              <a:buChar char="•"/>
            </a:pPr>
            <a:endParaRPr lang="en-GB" b="1" dirty="0"/>
          </a:p>
          <a:p>
            <a:endParaRPr lang="en-GB" dirty="0"/>
          </a:p>
        </p:txBody>
      </p:sp>
      <p:sp>
        <p:nvSpPr>
          <p:cNvPr id="4" name="TextBox 3">
            <a:extLst>
              <a:ext uri="{FF2B5EF4-FFF2-40B4-BE49-F238E27FC236}">
                <a16:creationId xmlns:a16="http://schemas.microsoft.com/office/drawing/2014/main" id="{8515AECF-20AF-4109-8B78-F5A2C662E6D2}"/>
              </a:ext>
            </a:extLst>
          </p:cNvPr>
          <p:cNvSpPr txBox="1"/>
          <p:nvPr/>
        </p:nvSpPr>
        <p:spPr>
          <a:xfrm>
            <a:off x="787998" y="372041"/>
            <a:ext cx="10733441" cy="523220"/>
          </a:xfrm>
          <a:prstGeom prst="rect">
            <a:avLst/>
          </a:prstGeom>
          <a:noFill/>
        </p:spPr>
        <p:txBody>
          <a:bodyPr wrap="square">
            <a:spAutoFit/>
          </a:bodyPr>
          <a:lstStyle/>
          <a:p>
            <a:pPr algn="ctr"/>
            <a:r>
              <a:rPr lang="en-GB" sz="2800" b="1" dirty="0"/>
              <a:t>Revisions to Admissions Code 2021 – In Year Admissions</a:t>
            </a:r>
            <a:endParaRPr lang="en-GB" sz="2800" dirty="0"/>
          </a:p>
        </p:txBody>
      </p:sp>
      <p:pic>
        <p:nvPicPr>
          <p:cNvPr id="6" name="Picture 2">
            <a:extLst>
              <a:ext uri="{FF2B5EF4-FFF2-40B4-BE49-F238E27FC236}">
                <a16:creationId xmlns:a16="http://schemas.microsoft.com/office/drawing/2014/main" id="{272E50C0-21EE-4032-A658-17E192D41F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8394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E73CD-8C74-4755-8A5D-3680BD2DD6E2}"/>
              </a:ext>
            </a:extLst>
          </p:cNvPr>
          <p:cNvSpPr>
            <a:spLocks noGrp="1"/>
          </p:cNvSpPr>
          <p:nvPr>
            <p:ph type="title"/>
          </p:nvPr>
        </p:nvSpPr>
        <p:spPr>
          <a:xfrm>
            <a:off x="999565" y="2979233"/>
            <a:ext cx="10515600" cy="1325563"/>
          </a:xfrm>
        </p:spPr>
        <p:txBody>
          <a:bodyPr>
            <a:normAutofit fontScale="90000"/>
          </a:bodyPr>
          <a:lstStyle/>
          <a:p>
            <a:br>
              <a:rPr lang="en-GB" sz="1800" dirty="0">
                <a:effectLst/>
                <a:latin typeface="Arial" panose="020B0604020202020204" pitchFamily="34" charset="0"/>
                <a:ea typeface="Calibri" panose="020F0502020204030204" pitchFamily="34" charset="0"/>
              </a:rPr>
            </a:br>
            <a:br>
              <a:rPr lang="en-GB" sz="18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The 2021 code requires admission authorities to set out on the school’s website by </a:t>
            </a:r>
            <a:r>
              <a:rPr lang="en-GB" sz="1800" b="1" dirty="0">
                <a:effectLst/>
                <a:latin typeface="Arial" panose="020B0604020202020204" pitchFamily="34" charset="0"/>
                <a:ea typeface="Calibri" panose="020F0502020204030204" pitchFamily="34" charset="0"/>
              </a:rPr>
              <a:t>31 October 2021 </a:t>
            </a:r>
            <a:r>
              <a:rPr lang="en-GB" sz="1800" dirty="0">
                <a:effectLst/>
                <a:latin typeface="Arial" panose="020B0604020202020204" pitchFamily="34" charset="0"/>
                <a:ea typeface="Calibri" panose="020F0502020204030204" pitchFamily="34" charset="0"/>
              </a:rPr>
              <a:t>(31 August in subsequent years) how in-year applications will be dealt with.  The following information must be provided:</a:t>
            </a:r>
            <a:br>
              <a:rPr lang="en-GB" sz="1800" dirty="0">
                <a:effectLst/>
                <a:latin typeface="Calibri" panose="020F0502020204030204" pitchFamily="34" charset="0"/>
                <a:ea typeface="Calibri" panose="020F0502020204030204" pitchFamily="34" charset="0"/>
              </a:rPr>
            </a:br>
            <a:br>
              <a:rPr lang="en-GB" sz="1800" dirty="0">
                <a:effectLst/>
                <a:latin typeface="Arial" panose="020B0604020202020204" pitchFamily="34" charset="0"/>
                <a:ea typeface="Calibri" panose="020F0502020204030204" pitchFamily="34" charset="0"/>
              </a:rPr>
            </a:br>
            <a:br>
              <a:rPr lang="en-GB" sz="1800" dirty="0">
                <a:effectLst/>
                <a:latin typeface="Arial" panose="020B0604020202020204" pitchFamily="34" charset="0"/>
                <a:ea typeface="Calibri" panose="020F0502020204030204" pitchFamily="34" charset="0"/>
              </a:rPr>
            </a:br>
            <a:br>
              <a:rPr lang="en-GB" sz="18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1.    Information in relation to how parents can apply for a place.</a:t>
            </a:r>
            <a:br>
              <a:rPr lang="en-GB" sz="18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2.    A suitable application form and SIF (if not part of the co-ordinated scheme).</a:t>
            </a:r>
            <a:br>
              <a:rPr lang="en-GB" sz="18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3.    When parents will be notified of the outcome of their application (the aim is within 10 school days, but they must be notified within 15 school days of receipt of the application).</a:t>
            </a:r>
            <a:br>
              <a:rPr lang="en-GB" sz="18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4.    Details about the right to appeal.</a:t>
            </a:r>
            <a:br>
              <a:rPr lang="en-GB" sz="18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5.    If you are part of the co-ordinated scheme you must provide information about where parents will find information about the scheme.</a:t>
            </a:r>
            <a:br>
              <a:rPr lang="en-GB" sz="1800" dirty="0">
                <a:effectLst/>
                <a:latin typeface="Arial" panose="020B0604020202020204" pitchFamily="34" charset="0"/>
                <a:ea typeface="Calibri" panose="020F0502020204030204" pitchFamily="34" charset="0"/>
              </a:rPr>
            </a:br>
            <a:br>
              <a:rPr lang="en-GB" sz="1800" dirty="0">
                <a:effectLst/>
                <a:latin typeface="Arial" panose="020B0604020202020204" pitchFamily="34" charset="0"/>
                <a:ea typeface="Calibri" panose="020F0502020204030204" pitchFamily="34" charset="0"/>
              </a:rPr>
            </a:br>
            <a:br>
              <a:rPr lang="en-GB" sz="1800" dirty="0">
                <a:effectLst/>
                <a:latin typeface="Calibri" panose="020F050202020403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It is our advice that as the 2021 code only requires this information to be provided on the school’s website, the detail </a:t>
            </a:r>
            <a:r>
              <a:rPr lang="en-GB" sz="1800" b="1" dirty="0">
                <a:effectLst/>
                <a:latin typeface="Arial" panose="020B0604020202020204" pitchFamily="34" charset="0"/>
                <a:ea typeface="Calibri" panose="020F0502020204030204" pitchFamily="34" charset="0"/>
              </a:rPr>
              <a:t>should not</a:t>
            </a:r>
            <a:r>
              <a:rPr lang="en-GB" sz="1800" dirty="0">
                <a:effectLst/>
                <a:latin typeface="Arial" panose="020B0604020202020204" pitchFamily="34" charset="0"/>
                <a:ea typeface="Calibri" panose="020F0502020204030204" pitchFamily="34" charset="0"/>
              </a:rPr>
              <a:t> be included in the admission arrangements.  This is why we have retained the generic information in the model admission arrangements.  </a:t>
            </a:r>
            <a:br>
              <a:rPr lang="en-GB" sz="1800" dirty="0">
                <a:effectLst/>
                <a:latin typeface="Calibri" panose="020F0502020204030204" pitchFamily="34" charset="0"/>
                <a:ea typeface="Calibri" panose="020F0502020204030204" pitchFamily="34" charset="0"/>
              </a:rPr>
            </a:br>
            <a:endParaRPr lang="en-GB" dirty="0"/>
          </a:p>
        </p:txBody>
      </p:sp>
      <p:pic>
        <p:nvPicPr>
          <p:cNvPr id="4" name="Picture 2">
            <a:extLst>
              <a:ext uri="{FF2B5EF4-FFF2-40B4-BE49-F238E27FC236}">
                <a16:creationId xmlns:a16="http://schemas.microsoft.com/office/drawing/2014/main" id="{18A25E25-D076-49CC-B605-C0D576BF19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extLst>
              <a:ext uri="{FF2B5EF4-FFF2-40B4-BE49-F238E27FC236}">
                <a16:creationId xmlns:a16="http://schemas.microsoft.com/office/drawing/2014/main" id="{F2C60F13-F7D2-4B90-A54B-3AD596D09B24}"/>
              </a:ext>
            </a:extLst>
          </p:cNvPr>
          <p:cNvSpPr txBox="1"/>
          <p:nvPr/>
        </p:nvSpPr>
        <p:spPr>
          <a:xfrm>
            <a:off x="1853005" y="595263"/>
            <a:ext cx="9442524" cy="523220"/>
          </a:xfrm>
          <a:prstGeom prst="rect">
            <a:avLst/>
          </a:prstGeom>
          <a:noFill/>
        </p:spPr>
        <p:txBody>
          <a:bodyPr wrap="square">
            <a:spAutoFit/>
          </a:bodyPr>
          <a:lstStyle/>
          <a:p>
            <a:pPr algn="ctr"/>
            <a:r>
              <a:rPr lang="en-GB" sz="2800" b="1" dirty="0"/>
              <a:t>Revisions to Admissions Code 2021 – In Year Admissions</a:t>
            </a:r>
            <a:endParaRPr lang="en-GB" sz="2800" dirty="0"/>
          </a:p>
        </p:txBody>
      </p:sp>
      <p:grpSp>
        <p:nvGrpSpPr>
          <p:cNvPr id="9" name="Group 8">
            <a:extLst>
              <a:ext uri="{FF2B5EF4-FFF2-40B4-BE49-F238E27FC236}">
                <a16:creationId xmlns:a16="http://schemas.microsoft.com/office/drawing/2014/main" id="{C9789DAC-AE25-4112-95E7-DCF6D85EBFB5}"/>
              </a:ext>
            </a:extLst>
          </p:cNvPr>
          <p:cNvGrpSpPr/>
          <p:nvPr/>
        </p:nvGrpSpPr>
        <p:grpSpPr>
          <a:xfrm>
            <a:off x="8947169" y="5866034"/>
            <a:ext cx="2980770" cy="914400"/>
            <a:chOff x="3007620" y="132778"/>
            <a:chExt cx="2981370" cy="914400"/>
          </a:xfrm>
        </p:grpSpPr>
        <p:sp>
          <p:nvSpPr>
            <p:cNvPr id="10" name="Text Box 2">
              <a:extLst>
                <a:ext uri="{FF2B5EF4-FFF2-40B4-BE49-F238E27FC236}">
                  <a16:creationId xmlns:a16="http://schemas.microsoft.com/office/drawing/2014/main" id="{9BC8EE38-50E2-4992-B024-2BBE8836C333}"/>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11" name="irc_mi" descr="http://www.dioceseofshrewsbury.org/wp-content/uploads/2011/11/Diocese-of-Shrewsbury-Portrait_RGB1-768x1024.jpg">
              <a:extLst>
                <a:ext uri="{FF2B5EF4-FFF2-40B4-BE49-F238E27FC236}">
                  <a16:creationId xmlns:a16="http://schemas.microsoft.com/office/drawing/2014/main" id="{04E050BA-B85C-4436-AE9D-7C1BA679787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spTree>
    <p:extLst>
      <p:ext uri="{BB962C8B-B14F-4D97-AF65-F5344CB8AC3E}">
        <p14:creationId xmlns:p14="http://schemas.microsoft.com/office/powerpoint/2010/main" val="79043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F248A-AF55-4F4F-8B8D-3F33B74DB56C}"/>
              </a:ext>
            </a:extLst>
          </p:cNvPr>
          <p:cNvSpPr>
            <a:spLocks noGrp="1"/>
          </p:cNvSpPr>
          <p:nvPr>
            <p:ph type="title"/>
          </p:nvPr>
        </p:nvSpPr>
        <p:spPr/>
        <p:txBody>
          <a:bodyPr>
            <a:normAutofit/>
          </a:bodyPr>
          <a:lstStyle/>
          <a:p>
            <a:pPr algn="ctr"/>
            <a:r>
              <a:rPr lang="en-GB" sz="2800" b="1" dirty="0"/>
              <a:t>Implications For Schools</a:t>
            </a:r>
          </a:p>
        </p:txBody>
      </p:sp>
      <p:sp>
        <p:nvSpPr>
          <p:cNvPr id="3" name="Content Placeholder 2">
            <a:extLst>
              <a:ext uri="{FF2B5EF4-FFF2-40B4-BE49-F238E27FC236}">
                <a16:creationId xmlns:a16="http://schemas.microsoft.com/office/drawing/2014/main" id="{95F96F36-2FCB-46A1-B82C-176CAFF29341}"/>
              </a:ext>
            </a:extLst>
          </p:cNvPr>
          <p:cNvSpPr>
            <a:spLocks noGrp="1"/>
          </p:cNvSpPr>
          <p:nvPr>
            <p:ph idx="1"/>
          </p:nvPr>
        </p:nvSpPr>
        <p:spPr>
          <a:xfrm>
            <a:off x="1236233" y="1384562"/>
            <a:ext cx="10515600" cy="4351338"/>
          </a:xfrm>
        </p:spPr>
        <p:txBody>
          <a:bodyPr>
            <a:normAutofit lnSpcReduction="10000"/>
          </a:bodyPr>
          <a:lstStyle/>
          <a:p>
            <a:r>
              <a:rPr lang="en-GB" sz="2000" dirty="0"/>
              <a:t>Admission authorities should review paragraph 2.30. </a:t>
            </a:r>
          </a:p>
          <a:p>
            <a:r>
              <a:rPr lang="en-GB" sz="2000" dirty="0"/>
              <a:t> Admission authorities should aim to notify parents of the outcome of an in-year application within </a:t>
            </a:r>
            <a:r>
              <a:rPr lang="en-GB" sz="2000" b="1" dirty="0"/>
              <a:t>10 school days with the maximum timescale 15 school </a:t>
            </a:r>
            <a:r>
              <a:rPr lang="en-GB" sz="2000" dirty="0"/>
              <a:t>days. </a:t>
            </a:r>
          </a:p>
          <a:p>
            <a:r>
              <a:rPr lang="en-GB" sz="2000" dirty="0"/>
              <a:t>The CES will amend the general wording in the model admission arrangements to include these timescales as this is part of the compliance requirements set out in Paragraph 2.26. </a:t>
            </a:r>
          </a:p>
          <a:p>
            <a:r>
              <a:rPr lang="en-GB" sz="2000" dirty="0"/>
              <a:t>Admission authorities are </a:t>
            </a:r>
            <a:r>
              <a:rPr lang="en-GB" sz="2000" b="1" dirty="0"/>
              <a:t>also required to notify the local authority of applications made and the outcome </a:t>
            </a:r>
            <a:r>
              <a:rPr lang="en-GB" sz="2000" dirty="0"/>
              <a:t>of those applications and they should aim to do this </a:t>
            </a:r>
            <a:r>
              <a:rPr lang="en-GB" sz="2000" b="1" dirty="0"/>
              <a:t>within two school days. </a:t>
            </a:r>
          </a:p>
          <a:p>
            <a:r>
              <a:rPr lang="en-GB" sz="2000" dirty="0"/>
              <a:t>Admission authorities </a:t>
            </a:r>
            <a:r>
              <a:rPr lang="en-GB" sz="2000" b="1" dirty="0"/>
              <a:t>may need to convene admissions meetings at fairly short notice </a:t>
            </a:r>
            <a:r>
              <a:rPr lang="en-GB" sz="2000" dirty="0"/>
              <a:t>and admissions committee members will need to be flexible in this regard. </a:t>
            </a:r>
            <a:r>
              <a:rPr lang="en-GB" sz="2000" b="1" dirty="0"/>
              <a:t>Note that it is possible to hold such meetings virtually.</a:t>
            </a:r>
          </a:p>
          <a:p>
            <a:r>
              <a:rPr lang="en-GB" sz="2000" dirty="0"/>
              <a:t>School administration staff will need to ensure that they are able to provide this information when requested. The code provides that this information should be provided </a:t>
            </a:r>
            <a:r>
              <a:rPr lang="en-GB" sz="2000" b="1" dirty="0"/>
              <a:t>no later than two days following receipt of a request.</a:t>
            </a:r>
          </a:p>
          <a:p>
            <a:r>
              <a:rPr lang="en-GB" sz="2000" dirty="0"/>
              <a:t>Schools will need to inform the LA as the number of places changes</a:t>
            </a:r>
          </a:p>
          <a:p>
            <a:pPr marL="0" indent="0">
              <a:buNone/>
            </a:pPr>
            <a:endParaRPr lang="en-GB" sz="2000" dirty="0"/>
          </a:p>
        </p:txBody>
      </p:sp>
      <p:pic>
        <p:nvPicPr>
          <p:cNvPr id="4" name="Picture 2">
            <a:extLst>
              <a:ext uri="{FF2B5EF4-FFF2-40B4-BE49-F238E27FC236}">
                <a16:creationId xmlns:a16="http://schemas.microsoft.com/office/drawing/2014/main" id="{09AE5FA5-641C-4C3F-A2A9-6AFF732B21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4">
            <a:extLst>
              <a:ext uri="{FF2B5EF4-FFF2-40B4-BE49-F238E27FC236}">
                <a16:creationId xmlns:a16="http://schemas.microsoft.com/office/drawing/2014/main" id="{D1250899-20B0-4775-829A-CF2EE839AFE9}"/>
              </a:ext>
            </a:extLst>
          </p:cNvPr>
          <p:cNvGrpSpPr/>
          <p:nvPr/>
        </p:nvGrpSpPr>
        <p:grpSpPr>
          <a:xfrm>
            <a:off x="9031718" y="5827776"/>
            <a:ext cx="2980770" cy="1020996"/>
            <a:chOff x="3007620" y="132778"/>
            <a:chExt cx="2981370" cy="914400"/>
          </a:xfrm>
        </p:grpSpPr>
        <p:sp>
          <p:nvSpPr>
            <p:cNvPr id="6" name="Text Box 2">
              <a:extLst>
                <a:ext uri="{FF2B5EF4-FFF2-40B4-BE49-F238E27FC236}">
                  <a16:creationId xmlns:a16="http://schemas.microsoft.com/office/drawing/2014/main" id="{84FF39F2-153B-470F-9CB5-9799BA0556F6}"/>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7" name="irc_mi" descr="http://www.dioceseofshrewsbury.org/wp-content/uploads/2011/11/Diocese-of-Shrewsbury-Portrait_RGB1-768x1024.jpg">
              <a:extLst>
                <a:ext uri="{FF2B5EF4-FFF2-40B4-BE49-F238E27FC236}">
                  <a16:creationId xmlns:a16="http://schemas.microsoft.com/office/drawing/2014/main" id="{784C9C8B-AD01-4D19-A61C-F6A9298963A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spTree>
    <p:extLst>
      <p:ext uri="{BB962C8B-B14F-4D97-AF65-F5344CB8AC3E}">
        <p14:creationId xmlns:p14="http://schemas.microsoft.com/office/powerpoint/2010/main" val="1686449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D4A4F-F54D-4E0E-96F1-ECF395079CF2}"/>
              </a:ext>
            </a:extLst>
          </p:cNvPr>
          <p:cNvSpPr>
            <a:spLocks noGrp="1"/>
          </p:cNvSpPr>
          <p:nvPr>
            <p:ph type="title"/>
          </p:nvPr>
        </p:nvSpPr>
        <p:spPr>
          <a:xfrm>
            <a:off x="1194814" y="681037"/>
            <a:ext cx="10158985" cy="1325563"/>
          </a:xfrm>
        </p:spPr>
        <p:txBody>
          <a:bodyPr>
            <a:normAutofit/>
          </a:bodyPr>
          <a:lstStyle/>
          <a:p>
            <a:r>
              <a:rPr lang="en-GB" sz="2200" b="1" dirty="0">
                <a:effectLst/>
                <a:latin typeface="Arial" panose="020B0604020202020204" pitchFamily="34" charset="0"/>
                <a:ea typeface="Calibri" panose="020F0502020204030204" pitchFamily="34" charset="0"/>
              </a:rPr>
              <a:t>DRAFT WORDING FOR SCHOOL WEBSITES WHERE OWN ADMISSION AUTHORITIES CO-ORDINATE THEIR OWN IN-YEAR ADMISSIONS</a:t>
            </a:r>
            <a:br>
              <a:rPr lang="en-GB" sz="4400" dirty="0">
                <a:effectLst/>
                <a:latin typeface="Calibri" panose="020F0502020204030204" pitchFamily="34" charset="0"/>
                <a:ea typeface="Calibri" panose="020F0502020204030204" pitchFamily="34" charset="0"/>
              </a:rPr>
            </a:br>
            <a:endParaRPr lang="en-GB" dirty="0"/>
          </a:p>
        </p:txBody>
      </p:sp>
      <p:sp>
        <p:nvSpPr>
          <p:cNvPr id="3" name="Content Placeholder 2">
            <a:extLst>
              <a:ext uri="{FF2B5EF4-FFF2-40B4-BE49-F238E27FC236}">
                <a16:creationId xmlns:a16="http://schemas.microsoft.com/office/drawing/2014/main" id="{5AB77F0C-C953-4EB1-8A98-0288DC4D8490}"/>
              </a:ext>
            </a:extLst>
          </p:cNvPr>
          <p:cNvSpPr>
            <a:spLocks noGrp="1"/>
          </p:cNvSpPr>
          <p:nvPr>
            <p:ph idx="1"/>
          </p:nvPr>
        </p:nvSpPr>
        <p:spPr>
          <a:xfrm>
            <a:off x="1194816" y="1492138"/>
            <a:ext cx="10158984" cy="5091542"/>
          </a:xfrm>
        </p:spPr>
        <p:txBody>
          <a:bodyPr>
            <a:normAutofit fontScale="40000" lnSpcReduction="20000"/>
          </a:bodyPr>
          <a:lstStyle/>
          <a:p>
            <a:pPr marL="0" indent="0" algn="just">
              <a:spcAft>
                <a:spcPts val="600"/>
              </a:spcAft>
              <a:buNone/>
            </a:pPr>
            <a:endParaRPr lang="en-GB" sz="2900" dirty="0">
              <a:effectLst/>
              <a:latin typeface="Calibri" panose="020F0502020204030204" pitchFamily="34" charset="0"/>
              <a:ea typeface="Calibri" panose="020F0502020204030204" pitchFamily="34" charset="0"/>
            </a:endParaRPr>
          </a:p>
          <a:p>
            <a:pPr marL="0" indent="0" algn="just">
              <a:spcAft>
                <a:spcPts val="600"/>
              </a:spcAft>
              <a:buNone/>
            </a:pPr>
            <a:r>
              <a:rPr lang="en-GB" sz="3800" b="1" dirty="0">
                <a:effectLst/>
                <a:latin typeface="Arial" panose="020B0604020202020204" pitchFamily="34" charset="0"/>
                <a:ea typeface="Calibri" panose="020F0502020204030204" pitchFamily="34" charset="0"/>
              </a:rPr>
              <a:t>In-Year Applications </a:t>
            </a:r>
            <a:endParaRPr lang="en-GB" sz="3800" dirty="0">
              <a:effectLst/>
              <a:latin typeface="Calibri" panose="020F0502020204030204" pitchFamily="34" charset="0"/>
              <a:ea typeface="Calibri" panose="020F0502020204030204" pitchFamily="34" charset="0"/>
            </a:endParaRPr>
          </a:p>
          <a:p>
            <a:pPr algn="just">
              <a:spcAft>
                <a:spcPts val="600"/>
              </a:spcAft>
            </a:pPr>
            <a:r>
              <a:rPr lang="en-GB" sz="3800" dirty="0">
                <a:effectLst/>
                <a:latin typeface="Arial" panose="020B0604020202020204" pitchFamily="34" charset="0"/>
                <a:ea typeface="Calibri" panose="020F0502020204030204" pitchFamily="34" charset="0"/>
              </a:rPr>
              <a:t>An application can be made for a place for a child at any time outside the admission round and the child will be admitted where there are available places.  An application should be made to the school by completing the in-year admissions application form and returning it to </a:t>
            </a:r>
            <a:r>
              <a:rPr lang="en-GB" sz="3800" b="1" dirty="0">
                <a:effectLst/>
                <a:latin typeface="Arial" panose="020B0604020202020204" pitchFamily="34" charset="0"/>
                <a:ea typeface="Calibri" panose="020F0502020204030204" pitchFamily="34" charset="0"/>
              </a:rPr>
              <a:t>[insert name and address]</a:t>
            </a:r>
            <a:r>
              <a:rPr lang="en-GB" sz="3800" dirty="0">
                <a:effectLst/>
                <a:latin typeface="Arial" panose="020B0604020202020204" pitchFamily="34" charset="0"/>
                <a:ea typeface="Calibri" panose="020F0502020204030204" pitchFamily="34" charset="0"/>
              </a:rPr>
              <a:t>. </a:t>
            </a:r>
            <a:r>
              <a:rPr lang="en-GB" sz="3800" b="1" dirty="0">
                <a:effectLst/>
                <a:latin typeface="Arial" panose="020B0604020202020204" pitchFamily="34" charset="0"/>
                <a:ea typeface="Calibri" panose="020F0502020204030204" pitchFamily="34" charset="0"/>
              </a:rPr>
              <a:t>[Admission authorities to insert a link to the relevant application form including the SIF here].</a:t>
            </a:r>
            <a:endParaRPr lang="en-GB" sz="3800" dirty="0">
              <a:effectLst/>
              <a:latin typeface="Calibri" panose="020F0502020204030204" pitchFamily="34" charset="0"/>
              <a:ea typeface="Calibri" panose="020F0502020204030204" pitchFamily="34" charset="0"/>
            </a:endParaRPr>
          </a:p>
          <a:p>
            <a:pPr algn="just">
              <a:spcAft>
                <a:spcPts val="600"/>
              </a:spcAft>
            </a:pPr>
            <a:r>
              <a:rPr lang="en-GB" sz="3800" dirty="0">
                <a:effectLst/>
                <a:latin typeface="Arial" panose="020B0604020202020204" pitchFamily="34" charset="0"/>
                <a:ea typeface="Calibri" panose="020F0502020204030204" pitchFamily="34" charset="0"/>
              </a:rPr>
              <a:t>Where there are places available but more applications than places, the published oversubscription criteria, as set out in the admission arrangements for </a:t>
            </a:r>
            <a:r>
              <a:rPr lang="en-GB" sz="3800" b="1" dirty="0">
                <a:effectLst/>
                <a:latin typeface="Arial" panose="020B0604020202020204" pitchFamily="34" charset="0"/>
                <a:ea typeface="Calibri" panose="020F0502020204030204" pitchFamily="34" charset="0"/>
              </a:rPr>
              <a:t>[insert year]</a:t>
            </a:r>
            <a:r>
              <a:rPr lang="en-GB" sz="3800" dirty="0">
                <a:effectLst/>
                <a:latin typeface="Arial" panose="020B0604020202020204" pitchFamily="34" charset="0"/>
                <a:ea typeface="Calibri" panose="020F0502020204030204" pitchFamily="34" charset="0"/>
              </a:rPr>
              <a:t>, will be applied. </a:t>
            </a:r>
            <a:r>
              <a:rPr lang="en-GB" sz="3800" b="1" dirty="0">
                <a:effectLst/>
                <a:latin typeface="Arial" panose="020B0604020202020204" pitchFamily="34" charset="0"/>
                <a:ea typeface="Calibri" panose="020F0502020204030204" pitchFamily="34" charset="0"/>
              </a:rPr>
              <a:t>[Admission authorities to insert a link to the relevant admission arrangements here]. </a:t>
            </a:r>
            <a:r>
              <a:rPr lang="en-GB" sz="3800" dirty="0">
                <a:effectLst/>
                <a:latin typeface="Arial" panose="020B0604020202020204" pitchFamily="34" charset="0"/>
                <a:ea typeface="Calibri" panose="020F0502020204030204" pitchFamily="34" charset="0"/>
              </a:rPr>
              <a:t> Parents are advised to read the admission arrangements carefully before making their application.</a:t>
            </a:r>
            <a:endParaRPr lang="en-GB" sz="3800" dirty="0">
              <a:effectLst/>
              <a:latin typeface="Calibri" panose="020F0502020204030204" pitchFamily="34" charset="0"/>
              <a:ea typeface="Calibri" panose="020F0502020204030204" pitchFamily="34" charset="0"/>
            </a:endParaRPr>
          </a:p>
          <a:p>
            <a:pPr algn="just">
              <a:spcAft>
                <a:spcPts val="600"/>
              </a:spcAft>
            </a:pPr>
            <a:r>
              <a:rPr lang="en-GB" sz="3800" dirty="0">
                <a:effectLst/>
                <a:latin typeface="Arial" panose="020B0604020202020204" pitchFamily="34" charset="0"/>
                <a:ea typeface="Calibri" panose="020F0502020204030204" pitchFamily="34" charset="0"/>
              </a:rPr>
              <a:t>If there are no places available, the child will be added to the waiting list.  Please see the admission arrangements for more details.</a:t>
            </a:r>
            <a:endParaRPr lang="en-GB" sz="3800" dirty="0">
              <a:effectLst/>
              <a:latin typeface="Calibri" panose="020F0502020204030204" pitchFamily="34" charset="0"/>
              <a:ea typeface="Calibri" panose="020F0502020204030204" pitchFamily="34" charset="0"/>
            </a:endParaRPr>
          </a:p>
          <a:p>
            <a:pPr algn="just">
              <a:spcAft>
                <a:spcPts val="600"/>
              </a:spcAft>
            </a:pPr>
            <a:r>
              <a:rPr lang="en-GB" sz="3800" dirty="0">
                <a:effectLst/>
                <a:latin typeface="Arial" panose="020B0604020202020204" pitchFamily="34" charset="0"/>
                <a:ea typeface="Calibri" panose="020F0502020204030204" pitchFamily="34" charset="0"/>
              </a:rPr>
              <a:t>You will be advised of the outcome of your application in writing as soon as possible.  Applicants must be informed of the outcome of their application within 15 school days of receipt, but the aim is to notify applicants of the outcome of their application within 10 school days of receipt. </a:t>
            </a:r>
            <a:endParaRPr lang="en-GB" sz="3800" dirty="0">
              <a:effectLst/>
              <a:latin typeface="Calibri" panose="020F0502020204030204" pitchFamily="34" charset="0"/>
              <a:ea typeface="Calibri" panose="020F0502020204030204" pitchFamily="34" charset="0"/>
            </a:endParaRPr>
          </a:p>
          <a:p>
            <a:pPr algn="just">
              <a:spcAft>
                <a:spcPts val="600"/>
              </a:spcAft>
            </a:pPr>
            <a:r>
              <a:rPr lang="en-GB" sz="3800" dirty="0">
                <a:effectLst/>
                <a:latin typeface="Arial" panose="020B0604020202020204" pitchFamily="34" charset="0"/>
                <a:ea typeface="Calibri" panose="020F0502020204030204" pitchFamily="34" charset="0"/>
              </a:rPr>
              <a:t>You have the right to appeal to an independent appeal panel if your application is unsuccessful.</a:t>
            </a:r>
            <a:endParaRPr lang="en-GB" sz="3800" dirty="0">
              <a:effectLst/>
              <a:latin typeface="Calibri" panose="020F0502020204030204" pitchFamily="34" charset="0"/>
              <a:ea typeface="Calibri" panose="020F0502020204030204" pitchFamily="34" charset="0"/>
            </a:endParaRPr>
          </a:p>
          <a:p>
            <a:pPr algn="just">
              <a:spcAft>
                <a:spcPts val="600"/>
              </a:spcAft>
            </a:pPr>
            <a:r>
              <a:rPr lang="en-GB" sz="3800" dirty="0">
                <a:effectLst/>
                <a:latin typeface="Arial" panose="020B0604020202020204" pitchFamily="34" charset="0"/>
                <a:ea typeface="Calibri" panose="020F0502020204030204" pitchFamily="34" charset="0"/>
              </a:rPr>
              <a:t>If you have any questions in relation to in-year admissions please contact </a:t>
            </a:r>
            <a:r>
              <a:rPr lang="en-GB" sz="3800" b="1" dirty="0">
                <a:effectLst/>
                <a:latin typeface="Arial" panose="020B0604020202020204" pitchFamily="34" charset="0"/>
                <a:ea typeface="Calibri" panose="020F0502020204030204" pitchFamily="34" charset="0"/>
              </a:rPr>
              <a:t>[insert details]</a:t>
            </a:r>
            <a:r>
              <a:rPr lang="en-GB" sz="3800" dirty="0">
                <a:effectLst/>
                <a:latin typeface="Arial" panose="020B0604020202020204" pitchFamily="34" charset="0"/>
                <a:ea typeface="Calibri" panose="020F0502020204030204" pitchFamily="34" charset="0"/>
              </a:rPr>
              <a:t>.  You may also wish to discuss in-year applications with the local authority </a:t>
            </a:r>
            <a:r>
              <a:rPr lang="en-GB" sz="3800" b="1" dirty="0">
                <a:effectLst/>
                <a:latin typeface="Arial" panose="020B0604020202020204" pitchFamily="34" charset="0"/>
                <a:ea typeface="Calibri" panose="020F0502020204030204" pitchFamily="34" charset="0"/>
              </a:rPr>
              <a:t>[insert details]</a:t>
            </a:r>
            <a:r>
              <a:rPr lang="en-GB" sz="3800" dirty="0">
                <a:effectLst/>
                <a:latin typeface="Arial" panose="020B0604020202020204" pitchFamily="34" charset="0"/>
                <a:ea typeface="Calibri" panose="020F0502020204030204" pitchFamily="34" charset="0"/>
              </a:rPr>
              <a:t>.</a:t>
            </a:r>
            <a:endParaRPr lang="en-GB" sz="3800" dirty="0">
              <a:effectLst/>
              <a:latin typeface="Calibri" panose="020F0502020204030204" pitchFamily="34" charset="0"/>
              <a:ea typeface="Calibri" panose="020F0502020204030204" pitchFamily="34" charset="0"/>
            </a:endParaRPr>
          </a:p>
          <a:p>
            <a:pPr marL="0" indent="0">
              <a:buNone/>
            </a:pPr>
            <a:endParaRPr lang="en-GB" dirty="0"/>
          </a:p>
        </p:txBody>
      </p:sp>
      <p:pic>
        <p:nvPicPr>
          <p:cNvPr id="4" name="Picture 2">
            <a:extLst>
              <a:ext uri="{FF2B5EF4-FFF2-40B4-BE49-F238E27FC236}">
                <a16:creationId xmlns:a16="http://schemas.microsoft.com/office/drawing/2014/main" id="{5794BEF8-AC94-4641-A729-6AD33D440C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4">
            <a:extLst>
              <a:ext uri="{FF2B5EF4-FFF2-40B4-BE49-F238E27FC236}">
                <a16:creationId xmlns:a16="http://schemas.microsoft.com/office/drawing/2014/main" id="{F5CF7B00-A953-4E6D-A87D-589BE6A1769E}"/>
              </a:ext>
            </a:extLst>
          </p:cNvPr>
          <p:cNvGrpSpPr/>
          <p:nvPr/>
        </p:nvGrpSpPr>
        <p:grpSpPr>
          <a:xfrm>
            <a:off x="9031718" y="5827776"/>
            <a:ext cx="2980770" cy="1020996"/>
            <a:chOff x="3007620" y="132778"/>
            <a:chExt cx="2981370" cy="914400"/>
          </a:xfrm>
        </p:grpSpPr>
        <p:sp>
          <p:nvSpPr>
            <p:cNvPr id="6" name="Text Box 2">
              <a:extLst>
                <a:ext uri="{FF2B5EF4-FFF2-40B4-BE49-F238E27FC236}">
                  <a16:creationId xmlns:a16="http://schemas.microsoft.com/office/drawing/2014/main" id="{96E616E7-7217-4CD3-AA5E-17D944C2F9A5}"/>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7" name="irc_mi" descr="http://www.dioceseofshrewsbury.org/wp-content/uploads/2011/11/Diocese-of-Shrewsbury-Portrait_RGB1-768x1024.jpg">
              <a:extLst>
                <a:ext uri="{FF2B5EF4-FFF2-40B4-BE49-F238E27FC236}">
                  <a16:creationId xmlns:a16="http://schemas.microsoft.com/office/drawing/2014/main" id="{A14B1427-6ABD-4E7B-9DE1-1A8B7B07510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spTree>
    <p:extLst>
      <p:ext uri="{BB962C8B-B14F-4D97-AF65-F5344CB8AC3E}">
        <p14:creationId xmlns:p14="http://schemas.microsoft.com/office/powerpoint/2010/main" val="3722831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B5729-1D2A-4ED7-890A-BCC5B63A061A}"/>
              </a:ext>
            </a:extLst>
          </p:cNvPr>
          <p:cNvSpPr>
            <a:spLocks noGrp="1"/>
          </p:cNvSpPr>
          <p:nvPr>
            <p:ph type="title"/>
          </p:nvPr>
        </p:nvSpPr>
        <p:spPr/>
        <p:txBody>
          <a:bodyPr/>
          <a:lstStyle/>
          <a:p>
            <a:pPr algn="ctr"/>
            <a:r>
              <a:rPr lang="en-GB" b="1" dirty="0"/>
              <a:t>Amendments to Policy</a:t>
            </a:r>
          </a:p>
        </p:txBody>
      </p:sp>
      <p:sp>
        <p:nvSpPr>
          <p:cNvPr id="3" name="Content Placeholder 2">
            <a:extLst>
              <a:ext uri="{FF2B5EF4-FFF2-40B4-BE49-F238E27FC236}">
                <a16:creationId xmlns:a16="http://schemas.microsoft.com/office/drawing/2014/main" id="{99DB441A-A56D-4DBC-84F2-65CD6379298F}"/>
              </a:ext>
            </a:extLst>
          </p:cNvPr>
          <p:cNvSpPr>
            <a:spLocks noGrp="1"/>
          </p:cNvSpPr>
          <p:nvPr>
            <p:ph idx="1"/>
          </p:nvPr>
        </p:nvSpPr>
        <p:spPr/>
        <p:txBody>
          <a:bodyPr/>
          <a:lstStyle/>
          <a:p>
            <a:pPr algn="just">
              <a:spcAft>
                <a:spcPts val="600"/>
              </a:spcAft>
            </a:pPr>
            <a:r>
              <a:rPr lang="en-GB" sz="1800" b="1" dirty="0">
                <a:effectLst/>
                <a:latin typeface="Arial" panose="020B0604020202020204" pitchFamily="34" charset="0"/>
                <a:ea typeface="Times New Roman" panose="02020603050405020304" pitchFamily="18" charset="0"/>
              </a:rPr>
              <a:t>In-Year Applications</a:t>
            </a:r>
            <a:endParaRPr lang="en-GB" sz="1800" dirty="0">
              <a:effectLst/>
              <a:latin typeface="Times New Roman" panose="02020603050405020304" pitchFamily="18" charset="0"/>
              <a:ea typeface="Times New Roman" panose="02020603050405020304" pitchFamily="18" charset="0"/>
            </a:endParaRPr>
          </a:p>
          <a:p>
            <a:pPr algn="just">
              <a:spcAft>
                <a:spcPts val="600"/>
              </a:spcAft>
            </a:pPr>
            <a:r>
              <a:rPr lang="en-GB" sz="1800" dirty="0">
                <a:effectLst/>
                <a:latin typeface="Arial" panose="020B0604020202020204" pitchFamily="34" charset="0"/>
                <a:ea typeface="Times New Roman" panose="02020603050405020304" pitchFamily="18" charset="0"/>
              </a:rPr>
              <a:t>An application can be made for a place for a child at any time outside the admission round and the child will be admitted where there are available places. Application should be made </a:t>
            </a:r>
            <a:r>
              <a:rPr lang="en-GB" sz="1800" b="1" dirty="0">
                <a:effectLst/>
                <a:latin typeface="Arial" panose="020B0604020202020204" pitchFamily="34" charset="0"/>
                <a:ea typeface="Times New Roman" panose="02020603050405020304" pitchFamily="18" charset="0"/>
              </a:rPr>
              <a:t>[to the school]</a:t>
            </a:r>
            <a:r>
              <a:rPr lang="en-GB" sz="1800" dirty="0">
                <a:effectLst/>
                <a:latin typeface="Arial" panose="020B0604020202020204" pitchFamily="34" charset="0"/>
                <a:ea typeface="Times New Roman" panose="02020603050405020304" pitchFamily="18" charset="0"/>
              </a:rPr>
              <a:t> by contacting </a:t>
            </a:r>
            <a:r>
              <a:rPr lang="en-GB" sz="1800" b="1" dirty="0">
                <a:effectLst/>
                <a:latin typeface="Arial" panose="020B0604020202020204" pitchFamily="34" charset="0"/>
                <a:ea typeface="Times New Roman" panose="02020603050405020304" pitchFamily="18" charset="0"/>
              </a:rPr>
              <a:t>[insert name and address], [insert link to school website]</a:t>
            </a:r>
            <a:r>
              <a:rPr lang="en-GB" sz="1800" dirty="0">
                <a:effectLst/>
                <a:latin typeface="Arial" panose="020B0604020202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algn="just">
              <a:spcAft>
                <a:spcPts val="600"/>
              </a:spcAft>
            </a:pPr>
            <a:r>
              <a:rPr lang="en-GB" sz="1800" dirty="0">
                <a:effectLst/>
                <a:latin typeface="Arial" panose="020B0604020202020204" pitchFamily="34" charset="0"/>
                <a:ea typeface="Times New Roman" panose="02020603050405020304" pitchFamily="18" charset="0"/>
              </a:rPr>
              <a:t>Where there are places available but more applications than places, the published oversubscription criteria, as set out above, will be applied. </a:t>
            </a:r>
            <a:endParaRPr lang="en-GB" sz="1800" dirty="0">
              <a:effectLst/>
              <a:latin typeface="Times New Roman" panose="02020603050405020304" pitchFamily="18" charset="0"/>
              <a:ea typeface="Times New Roman" panose="02020603050405020304" pitchFamily="18" charset="0"/>
            </a:endParaRPr>
          </a:p>
          <a:p>
            <a:pPr algn="just">
              <a:spcAft>
                <a:spcPts val="600"/>
              </a:spcAft>
            </a:pPr>
            <a:r>
              <a:rPr lang="en-GB" sz="1800" dirty="0">
                <a:effectLst/>
                <a:latin typeface="Arial" panose="020B0604020202020204" pitchFamily="34" charset="0"/>
                <a:ea typeface="Times New Roman" panose="02020603050405020304" pitchFamily="18" charset="0"/>
              </a:rPr>
              <a:t>If there are no places available, the child will be added to the waiting list (see above).</a:t>
            </a:r>
            <a:endParaRPr lang="en-GB" sz="1800" dirty="0">
              <a:effectLst/>
              <a:latin typeface="Times New Roman" panose="02020603050405020304" pitchFamily="18" charset="0"/>
              <a:ea typeface="Times New Roman" panose="02020603050405020304" pitchFamily="18" charset="0"/>
            </a:endParaRPr>
          </a:p>
          <a:p>
            <a:pPr algn="just">
              <a:spcAft>
                <a:spcPts val="600"/>
              </a:spcAft>
            </a:pPr>
            <a:r>
              <a:rPr lang="en-GB" sz="1800" dirty="0">
                <a:effectLst/>
                <a:latin typeface="Arial" panose="020B0604020202020204" pitchFamily="34" charset="0"/>
                <a:ea typeface="Times New Roman" panose="02020603050405020304" pitchFamily="18" charset="0"/>
              </a:rPr>
              <a:t>You will be advised of the outcome of your application in writing, and you have the right of appeal to an independent appeal panel. </a:t>
            </a:r>
            <a:endParaRPr lang="en-GB" sz="1800" dirty="0">
              <a:effectLst/>
              <a:latin typeface="Times New Roman" panose="02020603050405020304" pitchFamily="18" charset="0"/>
              <a:ea typeface="Times New Roman" panose="02020603050405020304" pitchFamily="18" charset="0"/>
            </a:endParaRPr>
          </a:p>
          <a:p>
            <a:pPr algn="just"/>
            <a:r>
              <a:rPr lang="en-GB" sz="1800" i="1" dirty="0">
                <a:solidFill>
                  <a:srgbClr val="FF0000"/>
                </a:solidFill>
                <a:effectLst/>
                <a:latin typeface="Times New Roman" panose="02020603050405020304" pitchFamily="18" charset="0"/>
                <a:ea typeface="Times New Roman" panose="02020603050405020304" pitchFamily="18" charset="0"/>
              </a:rPr>
              <a:t>This paragraph will need to be amended if a decision is made for in-year admissions to be co-ordinated by the local authority.</a:t>
            </a:r>
          </a:p>
          <a:p>
            <a:pPr marL="0" indent="0">
              <a:buNone/>
            </a:pPr>
            <a:endParaRPr lang="en-GB" dirty="0"/>
          </a:p>
        </p:txBody>
      </p:sp>
      <p:grpSp>
        <p:nvGrpSpPr>
          <p:cNvPr id="4" name="Group 3">
            <a:extLst>
              <a:ext uri="{FF2B5EF4-FFF2-40B4-BE49-F238E27FC236}">
                <a16:creationId xmlns:a16="http://schemas.microsoft.com/office/drawing/2014/main" id="{8802DDEC-4615-43AE-8FDD-46986C6D29A9}"/>
              </a:ext>
            </a:extLst>
          </p:cNvPr>
          <p:cNvGrpSpPr/>
          <p:nvPr/>
        </p:nvGrpSpPr>
        <p:grpSpPr>
          <a:xfrm>
            <a:off x="9031718" y="5827776"/>
            <a:ext cx="2980770" cy="1020996"/>
            <a:chOff x="3007620" y="132778"/>
            <a:chExt cx="2981370" cy="914400"/>
          </a:xfrm>
        </p:grpSpPr>
        <p:sp>
          <p:nvSpPr>
            <p:cNvPr id="5" name="Text Box 2">
              <a:extLst>
                <a:ext uri="{FF2B5EF4-FFF2-40B4-BE49-F238E27FC236}">
                  <a16:creationId xmlns:a16="http://schemas.microsoft.com/office/drawing/2014/main" id="{DB4A43BF-EDBC-425D-8099-1ADB6607F961}"/>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6" name="irc_mi" descr="http://www.dioceseofshrewsbury.org/wp-content/uploads/2011/11/Diocese-of-Shrewsbury-Portrait_RGB1-768x1024.jpg">
              <a:extLst>
                <a:ext uri="{FF2B5EF4-FFF2-40B4-BE49-F238E27FC236}">
                  <a16:creationId xmlns:a16="http://schemas.microsoft.com/office/drawing/2014/main" id="{5123B854-E37A-481D-95A6-A8AECBD107E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pic>
        <p:nvPicPr>
          <p:cNvPr id="7" name="Picture 2">
            <a:extLst>
              <a:ext uri="{FF2B5EF4-FFF2-40B4-BE49-F238E27FC236}">
                <a16:creationId xmlns:a16="http://schemas.microsoft.com/office/drawing/2014/main" id="{D1414651-169C-41C5-998C-76FB844667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0158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DFF5F-1F2B-4EF4-A084-640FD0988C31}"/>
              </a:ext>
            </a:extLst>
          </p:cNvPr>
          <p:cNvSpPr>
            <a:spLocks noGrp="1"/>
          </p:cNvSpPr>
          <p:nvPr>
            <p:ph type="title"/>
          </p:nvPr>
        </p:nvSpPr>
        <p:spPr/>
        <p:txBody>
          <a:bodyPr>
            <a:normAutofit fontScale="90000"/>
          </a:bodyPr>
          <a:lstStyle/>
          <a:p>
            <a:r>
              <a:rPr lang="en-GB" sz="4400" b="1" dirty="0"/>
              <a:t>Giving parity to children who have been adopted from state care outside of England (IAPLAC) as PLAC</a:t>
            </a:r>
            <a:endParaRPr lang="en-GB" dirty="0"/>
          </a:p>
        </p:txBody>
      </p:sp>
      <p:sp>
        <p:nvSpPr>
          <p:cNvPr id="3" name="Content Placeholder 2">
            <a:extLst>
              <a:ext uri="{FF2B5EF4-FFF2-40B4-BE49-F238E27FC236}">
                <a16:creationId xmlns:a16="http://schemas.microsoft.com/office/drawing/2014/main" id="{C1EF308B-8E1C-457C-8DDA-A728D0936BB1}"/>
              </a:ext>
            </a:extLst>
          </p:cNvPr>
          <p:cNvSpPr>
            <a:spLocks noGrp="1"/>
          </p:cNvSpPr>
          <p:nvPr>
            <p:ph idx="1"/>
          </p:nvPr>
        </p:nvSpPr>
        <p:spPr>
          <a:xfrm>
            <a:off x="1495312" y="1825625"/>
            <a:ext cx="9858487" cy="4351338"/>
          </a:xfrm>
        </p:spPr>
        <p:txBody>
          <a:bodyPr>
            <a:normAutofit fontScale="85000" lnSpcReduction="20000"/>
          </a:bodyPr>
          <a:lstStyle/>
          <a:p>
            <a:pPr marL="0" indent="0">
              <a:buNone/>
            </a:pPr>
            <a:r>
              <a:rPr lang="en-GB" dirty="0"/>
              <a:t>Admission authorities will need to ensure that their amended arrangements follow any references made earlier in the document. </a:t>
            </a:r>
          </a:p>
          <a:p>
            <a:pPr marL="0" indent="0">
              <a:buNone/>
            </a:pPr>
            <a:r>
              <a:rPr lang="en-GB" dirty="0"/>
              <a:t>The Department for Education plans to issue some guidance for admission authorities in relation to this change to the code and the CES will issue its revised model arrangements once this guidance has been issued and reviewed. </a:t>
            </a:r>
          </a:p>
          <a:p>
            <a:pPr marL="0" indent="0">
              <a:buNone/>
            </a:pPr>
            <a:r>
              <a:rPr lang="en-GB" dirty="0"/>
              <a:t>Admission authorities will have to have a meeting to approve the variation to the arrangements with effect from 1 September and will need to ensure that the revised arrangements are </a:t>
            </a:r>
            <a:r>
              <a:rPr lang="en-GB" dirty="0" err="1"/>
              <a:t>publicisedParagraph</a:t>
            </a:r>
            <a:r>
              <a:rPr lang="en-GB" dirty="0"/>
              <a:t> 3.7 of the code requires certain bodies to be notified of variations and we are currently seeking advice from the Department for Education as to their expectations in relation to this requirement on the basis that the same changes are being made by all admission authorities. </a:t>
            </a:r>
          </a:p>
          <a:p>
            <a:pPr marL="0" indent="0">
              <a:buNone/>
            </a:pPr>
            <a:r>
              <a:rPr lang="en-GB" dirty="0"/>
              <a:t>Admission authorities should also review Paragraph 2.5 in relation to requesting evidence of state care.</a:t>
            </a:r>
          </a:p>
        </p:txBody>
      </p:sp>
      <p:grpSp>
        <p:nvGrpSpPr>
          <p:cNvPr id="4" name="Group 3">
            <a:extLst>
              <a:ext uri="{FF2B5EF4-FFF2-40B4-BE49-F238E27FC236}">
                <a16:creationId xmlns:a16="http://schemas.microsoft.com/office/drawing/2014/main" id="{B0B613A2-8AEB-475B-A831-67DDB11E66C9}"/>
              </a:ext>
            </a:extLst>
          </p:cNvPr>
          <p:cNvGrpSpPr/>
          <p:nvPr/>
        </p:nvGrpSpPr>
        <p:grpSpPr>
          <a:xfrm>
            <a:off x="9031718" y="5827776"/>
            <a:ext cx="2980770" cy="1020996"/>
            <a:chOff x="3007620" y="132778"/>
            <a:chExt cx="2981370" cy="914400"/>
          </a:xfrm>
        </p:grpSpPr>
        <p:sp>
          <p:nvSpPr>
            <p:cNvPr id="5" name="Text Box 2">
              <a:extLst>
                <a:ext uri="{FF2B5EF4-FFF2-40B4-BE49-F238E27FC236}">
                  <a16:creationId xmlns:a16="http://schemas.microsoft.com/office/drawing/2014/main" id="{181049A7-2AD3-441A-A3FC-691D4714AA7F}"/>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6" name="irc_mi" descr="http://www.dioceseofshrewsbury.org/wp-content/uploads/2011/11/Diocese-of-Shrewsbury-Portrait_RGB1-768x1024.jpg">
              <a:extLst>
                <a:ext uri="{FF2B5EF4-FFF2-40B4-BE49-F238E27FC236}">
                  <a16:creationId xmlns:a16="http://schemas.microsoft.com/office/drawing/2014/main" id="{D84A8478-F27F-4E10-8012-7E1CA8EC929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pic>
        <p:nvPicPr>
          <p:cNvPr id="7" name="Picture 2">
            <a:extLst>
              <a:ext uri="{FF2B5EF4-FFF2-40B4-BE49-F238E27FC236}">
                <a16:creationId xmlns:a16="http://schemas.microsoft.com/office/drawing/2014/main" id="{BDAFBA50-B5E0-4932-B46C-9BFF4D60FB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9590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AB551-7E52-4596-9B8F-E6FEF22593F5}"/>
              </a:ext>
            </a:extLst>
          </p:cNvPr>
          <p:cNvSpPr>
            <a:spLocks noGrp="1"/>
          </p:cNvSpPr>
          <p:nvPr>
            <p:ph type="title"/>
          </p:nvPr>
        </p:nvSpPr>
        <p:spPr/>
        <p:txBody>
          <a:bodyPr/>
          <a:lstStyle/>
          <a:p>
            <a:pPr algn="ctr"/>
            <a:r>
              <a:rPr lang="en-GB" b="1" dirty="0"/>
              <a:t>Amendments to Policy</a:t>
            </a:r>
            <a:endParaRPr lang="en-GB" dirty="0"/>
          </a:p>
        </p:txBody>
      </p:sp>
      <p:sp>
        <p:nvSpPr>
          <p:cNvPr id="3" name="Content Placeholder 2">
            <a:extLst>
              <a:ext uri="{FF2B5EF4-FFF2-40B4-BE49-F238E27FC236}">
                <a16:creationId xmlns:a16="http://schemas.microsoft.com/office/drawing/2014/main" id="{ADE4462A-BC15-4642-9605-BF53F73E61A9}"/>
              </a:ext>
            </a:extLst>
          </p:cNvPr>
          <p:cNvSpPr>
            <a:spLocks noGrp="1"/>
          </p:cNvSpPr>
          <p:nvPr>
            <p:ph idx="1"/>
          </p:nvPr>
        </p:nvSpPr>
        <p:spPr>
          <a:xfrm>
            <a:off x="838200" y="2266688"/>
            <a:ext cx="10515600" cy="2864710"/>
          </a:xfrm>
        </p:spPr>
        <p:txBody>
          <a:bodyPr/>
          <a:lstStyle/>
          <a:p>
            <a:pPr marL="0" lvl="0" indent="0" algn="just">
              <a:spcAft>
                <a:spcPts val="600"/>
              </a:spcAft>
              <a:buNone/>
            </a:pPr>
            <a:r>
              <a:rPr lang="en-GB" sz="1800" dirty="0">
                <a:latin typeface="Arial" panose="020B0604020202020204" pitchFamily="34" charset="0"/>
                <a:ea typeface="Times New Roman" panose="02020603050405020304" pitchFamily="18" charset="0"/>
              </a:rPr>
              <a:t>Amendment to notes</a:t>
            </a:r>
            <a:endParaRPr lang="en-GB" sz="1800" dirty="0">
              <a:effectLst/>
              <a:latin typeface="Arial" panose="020B0604020202020204" pitchFamily="34" charset="0"/>
              <a:ea typeface="Times New Roman" panose="02020603050405020304" pitchFamily="18" charset="0"/>
            </a:endParaRPr>
          </a:p>
          <a:p>
            <a:pPr marL="0" lvl="0" indent="0" algn="just">
              <a:spcAft>
                <a:spcPts val="600"/>
              </a:spcAft>
              <a:buNone/>
            </a:pPr>
            <a:r>
              <a:rPr lang="en-GB" sz="1800" b="1" dirty="0">
                <a:effectLst/>
                <a:latin typeface="Arial" panose="020B0604020202020204" pitchFamily="34" charset="0"/>
                <a:ea typeface="Times New Roman" panose="02020603050405020304" pitchFamily="18" charset="0"/>
              </a:rPr>
              <a:t>2. </a:t>
            </a:r>
            <a:r>
              <a:rPr lang="en-GB" sz="1800" dirty="0">
                <a:effectLst/>
                <a:latin typeface="Arial" panose="020B0604020202020204" pitchFamily="34" charset="0"/>
                <a:ea typeface="Times New Roman" panose="02020603050405020304" pitchFamily="18" charset="0"/>
              </a:rPr>
              <a:t>A ‘looked after child’ has the same meaning as in section 22(1) of the Children Act 1989, and means any child who is (a) in the care of a local authority or (b) being provided with accommodation by them in the exercise of their social services functions (e.g. children with foster parents) at the time of making application to the school. </a:t>
            </a:r>
            <a:endParaRPr lang="en-GB" sz="1800" dirty="0">
              <a:effectLst/>
              <a:latin typeface="Times New Roman" panose="02020603050405020304" pitchFamily="18" charset="0"/>
              <a:ea typeface="Times New Roman" panose="02020603050405020304" pitchFamily="18" charset="0"/>
            </a:endParaRPr>
          </a:p>
          <a:p>
            <a:pPr marL="0" indent="0" algn="just">
              <a:spcAft>
                <a:spcPts val="600"/>
              </a:spcAft>
              <a:buNone/>
            </a:pPr>
            <a:r>
              <a:rPr lang="en-GB" sz="1800" dirty="0">
                <a:solidFill>
                  <a:srgbClr val="FF0000"/>
                </a:solidFill>
                <a:effectLst/>
                <a:latin typeface="Arial" panose="020B0604020202020204" pitchFamily="34" charset="0"/>
                <a:ea typeface="Times New Roman" panose="02020603050405020304" pitchFamily="18" charset="0"/>
              </a:rPr>
              <a:t>A ‘previously looked after child’ is a child who was looked after, but ceased to be so because he or she was adopted, or became subject to a child arrangements order or special guardianship order.  Included in this definition are those children who appear (to the governing body) to have been in state care outside of England and who ceased to be in state care as a result of being adopted.</a:t>
            </a:r>
            <a:endParaRPr lang="en-GB" sz="1800" dirty="0">
              <a:solidFill>
                <a:srgbClr val="FF0000"/>
              </a:solidFill>
              <a:effectLst/>
              <a:latin typeface="Times New Roman" panose="02020603050405020304" pitchFamily="18" charset="0"/>
              <a:ea typeface="Times New Roman" panose="02020603050405020304" pitchFamily="18" charset="0"/>
            </a:endParaRPr>
          </a:p>
          <a:p>
            <a:pPr marL="0" indent="0">
              <a:buNone/>
            </a:pPr>
            <a:endParaRPr lang="en-GB" dirty="0"/>
          </a:p>
        </p:txBody>
      </p:sp>
      <p:pic>
        <p:nvPicPr>
          <p:cNvPr id="4" name="Picture 2">
            <a:extLst>
              <a:ext uri="{FF2B5EF4-FFF2-40B4-BE49-F238E27FC236}">
                <a16:creationId xmlns:a16="http://schemas.microsoft.com/office/drawing/2014/main" id="{0A7895EC-3CB6-4FDA-B39E-1CC0A86AC7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4">
            <a:extLst>
              <a:ext uri="{FF2B5EF4-FFF2-40B4-BE49-F238E27FC236}">
                <a16:creationId xmlns:a16="http://schemas.microsoft.com/office/drawing/2014/main" id="{99594B42-F466-4B15-9904-2889383B2E86}"/>
              </a:ext>
            </a:extLst>
          </p:cNvPr>
          <p:cNvGrpSpPr/>
          <p:nvPr/>
        </p:nvGrpSpPr>
        <p:grpSpPr>
          <a:xfrm>
            <a:off x="9031718" y="5827776"/>
            <a:ext cx="2980770" cy="1020996"/>
            <a:chOff x="3007620" y="132778"/>
            <a:chExt cx="2981370" cy="914400"/>
          </a:xfrm>
        </p:grpSpPr>
        <p:sp>
          <p:nvSpPr>
            <p:cNvPr id="6" name="Text Box 2">
              <a:extLst>
                <a:ext uri="{FF2B5EF4-FFF2-40B4-BE49-F238E27FC236}">
                  <a16:creationId xmlns:a16="http://schemas.microsoft.com/office/drawing/2014/main" id="{88610ED9-E979-4656-A4E3-AC54113B56A0}"/>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7" name="irc_mi" descr="http://www.dioceseofshrewsbury.org/wp-content/uploads/2011/11/Diocese-of-Shrewsbury-Portrait_RGB1-768x1024.jpg">
              <a:extLst>
                <a:ext uri="{FF2B5EF4-FFF2-40B4-BE49-F238E27FC236}">
                  <a16:creationId xmlns:a16="http://schemas.microsoft.com/office/drawing/2014/main" id="{3ABA6762-816D-4899-AC8C-6CC110FD19C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spTree>
    <p:extLst>
      <p:ext uri="{BB962C8B-B14F-4D97-AF65-F5344CB8AC3E}">
        <p14:creationId xmlns:p14="http://schemas.microsoft.com/office/powerpoint/2010/main" val="29185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A7074-E6E8-4895-B13A-DEA9C2F48B21}"/>
              </a:ext>
            </a:extLst>
          </p:cNvPr>
          <p:cNvSpPr>
            <a:spLocks noGrp="1"/>
          </p:cNvSpPr>
          <p:nvPr>
            <p:ph type="title"/>
          </p:nvPr>
        </p:nvSpPr>
        <p:spPr/>
        <p:txBody>
          <a:bodyPr>
            <a:normAutofit/>
          </a:bodyPr>
          <a:lstStyle/>
          <a:p>
            <a:r>
              <a:rPr lang="en-GB" b="1" dirty="0">
                <a:latin typeface="+mn-lt"/>
              </a:rPr>
              <a:t>Fair Access Protocol</a:t>
            </a:r>
          </a:p>
        </p:txBody>
      </p:sp>
      <p:sp>
        <p:nvSpPr>
          <p:cNvPr id="3" name="Content Placeholder 2">
            <a:extLst>
              <a:ext uri="{FF2B5EF4-FFF2-40B4-BE49-F238E27FC236}">
                <a16:creationId xmlns:a16="http://schemas.microsoft.com/office/drawing/2014/main" id="{B6E11D95-2548-4898-9952-1A8DFD251511}"/>
              </a:ext>
            </a:extLst>
          </p:cNvPr>
          <p:cNvSpPr>
            <a:spLocks noGrp="1"/>
          </p:cNvSpPr>
          <p:nvPr>
            <p:ph idx="1"/>
          </p:nvPr>
        </p:nvSpPr>
        <p:spPr/>
        <p:txBody>
          <a:bodyPr>
            <a:normAutofit fontScale="77500" lnSpcReduction="20000"/>
          </a:bodyPr>
          <a:lstStyle/>
          <a:p>
            <a:r>
              <a:rPr lang="en-GB" dirty="0"/>
              <a:t>3.14 Each local authority must have a Fair Access Protocol to ensure that unplaced and vulnerable children, and those who are having difficulty in securing a school place as quickly as possible</a:t>
            </a:r>
          </a:p>
          <a:p>
            <a:r>
              <a:rPr lang="en-GB" dirty="0"/>
              <a:t>3.15 The Protocol must be consulted upon and developed in partnership with all schools in its area. Once the Protocol has been agreed by the majority of schools in its area, all admission authorities must participate in it. Participation includes making available a representative who is authorised to participate in discussions, make decisions on placing children via the Protocol, and admitting pupils when asked to do so in accordance with the Protocol, even when the school is full. Local authorities must provide admission authorities with reasonable notice and information as to how and when discussions around the placement of children via the Protocol will take place. </a:t>
            </a:r>
          </a:p>
          <a:p>
            <a:r>
              <a:rPr lang="en-GB" dirty="0"/>
              <a:t>3.16 No school - including those with places available – should be asked to take a disproportionate number of children who have been permanently excluded from other schools, who display challenging behaviour, or who are placed via the Protocol. Fair Access Protocols must also set out how the needs of children who have been permanently excluded, and children for whom mainstream education is not yet possible, will be met. </a:t>
            </a:r>
          </a:p>
        </p:txBody>
      </p:sp>
      <p:pic>
        <p:nvPicPr>
          <p:cNvPr id="4" name="Picture 2">
            <a:extLst>
              <a:ext uri="{FF2B5EF4-FFF2-40B4-BE49-F238E27FC236}">
                <a16:creationId xmlns:a16="http://schemas.microsoft.com/office/drawing/2014/main" id="{F3EA2C99-D2E5-4779-9836-A639FD6F4C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578"/>
            <a:ext cx="822325" cy="686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Group 4">
            <a:extLst>
              <a:ext uri="{FF2B5EF4-FFF2-40B4-BE49-F238E27FC236}">
                <a16:creationId xmlns:a16="http://schemas.microsoft.com/office/drawing/2014/main" id="{38C28C06-6C82-47B8-9C40-69680453BDAB}"/>
              </a:ext>
            </a:extLst>
          </p:cNvPr>
          <p:cNvGrpSpPr/>
          <p:nvPr/>
        </p:nvGrpSpPr>
        <p:grpSpPr>
          <a:xfrm>
            <a:off x="9031718" y="5827776"/>
            <a:ext cx="2980770" cy="1020996"/>
            <a:chOff x="3007620" y="132778"/>
            <a:chExt cx="2981370" cy="914400"/>
          </a:xfrm>
        </p:grpSpPr>
        <p:sp>
          <p:nvSpPr>
            <p:cNvPr id="6" name="Text Box 2">
              <a:extLst>
                <a:ext uri="{FF2B5EF4-FFF2-40B4-BE49-F238E27FC236}">
                  <a16:creationId xmlns:a16="http://schemas.microsoft.com/office/drawing/2014/main" id="{DABFB6E4-C6AC-475D-815D-067111B46154}"/>
                </a:ext>
              </a:extLst>
            </p:cNvPr>
            <p:cNvSpPr txBox="1">
              <a:spLocks noChangeArrowheads="1"/>
            </p:cNvSpPr>
            <p:nvPr/>
          </p:nvSpPr>
          <p:spPr bwMode="auto">
            <a:xfrm>
              <a:off x="3688104" y="158496"/>
              <a:ext cx="2300886" cy="86296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1400" dirty="0">
                  <a:solidFill>
                    <a:srgbClr val="FF0000"/>
                  </a:solidFill>
                  <a:latin typeface="Book Antiqua"/>
                  <a:ea typeface="Calibri"/>
                  <a:cs typeface="Times New Roman"/>
                </a:rPr>
                <a:t>Diocese of Shrewsbury</a:t>
              </a:r>
              <a:endParaRPr lang="en-GB" sz="1100" dirty="0">
                <a:solidFill>
                  <a:srgbClr val="FF0000"/>
                </a:solidFill>
                <a:ea typeface="Calibri"/>
                <a:cs typeface="Times New Roman"/>
              </a:endParaRPr>
            </a:p>
            <a:p>
              <a:pPr algn="ctr">
                <a:lnSpc>
                  <a:spcPct val="115000"/>
                </a:lnSpc>
                <a:spcAft>
                  <a:spcPts val="1000"/>
                </a:spcAft>
              </a:pPr>
              <a:r>
                <a:rPr lang="en-GB" sz="1400" dirty="0">
                  <a:solidFill>
                    <a:srgbClr val="007A37"/>
                  </a:solidFill>
                  <a:latin typeface="Book Antiqua"/>
                  <a:ea typeface="Calibri"/>
                  <a:cs typeface="Times New Roman"/>
                </a:rPr>
                <a:t>Department of Education</a:t>
              </a:r>
              <a:endParaRPr lang="en-GB" sz="1100" dirty="0">
                <a:solidFill>
                  <a:srgbClr val="007A37"/>
                </a:solidFill>
                <a:ea typeface="Calibri"/>
                <a:cs typeface="Times New Roman"/>
              </a:endParaRPr>
            </a:p>
          </p:txBody>
        </p:sp>
        <p:pic>
          <p:nvPicPr>
            <p:cNvPr id="7" name="irc_mi" descr="http://www.dioceseofshrewsbury.org/wp-content/uploads/2011/11/Diocese-of-Shrewsbury-Portrait_RGB1-768x1024.jpg">
              <a:extLst>
                <a:ext uri="{FF2B5EF4-FFF2-40B4-BE49-F238E27FC236}">
                  <a16:creationId xmlns:a16="http://schemas.microsoft.com/office/drawing/2014/main" id="{22659F28-C443-4C53-BDE2-40C5D4DCE3B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7620" y="132778"/>
              <a:ext cx="680484" cy="914400"/>
            </a:xfrm>
            <a:prstGeom prst="rect">
              <a:avLst/>
            </a:prstGeom>
            <a:noFill/>
            <a:ln>
              <a:noFill/>
            </a:ln>
          </p:spPr>
        </p:pic>
      </p:grpSp>
    </p:spTree>
    <p:extLst>
      <p:ext uri="{BB962C8B-B14F-4D97-AF65-F5344CB8AC3E}">
        <p14:creationId xmlns:p14="http://schemas.microsoft.com/office/powerpoint/2010/main" val="39640126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872055F5C855448FCD14E8E58885B9" ma:contentTypeVersion="10" ma:contentTypeDescription="Create a new document." ma:contentTypeScope="" ma:versionID="f1003ebc3a4d55be34fe6c43dc00c9bd">
  <xsd:schema xmlns:xsd="http://www.w3.org/2001/XMLSchema" xmlns:xs="http://www.w3.org/2001/XMLSchema" xmlns:p="http://schemas.microsoft.com/office/2006/metadata/properties" xmlns:ns2="c84c125b-b306-4971-93e8-3321679e4ad2" targetNamespace="http://schemas.microsoft.com/office/2006/metadata/properties" ma:root="true" ma:fieldsID="c4e10610d360460dfef22e5938384491" ns2:_="">
    <xsd:import namespace="c84c125b-b306-4971-93e8-3321679e4ad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Location" minOccurs="0"/>
                <xsd:element ref="ns2:MediaServiceOCR" minOccurs="0"/>
                <xsd:element ref="ns2:MediaServiceAutoKeyPoints" minOccurs="0"/>
                <xsd:element ref="ns2:MediaServiceKeyPoint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c125b-b306-4971-93e8-3321679e4a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991B9A-3AD5-4C5B-B44F-E344889FD2F6}">
  <ds:schemaRefs>
    <ds:schemaRef ds:uri="http://purl.org/dc/dcmitype/"/>
    <ds:schemaRef ds:uri="http://schemas.microsoft.com/office/2006/documentManagement/types"/>
    <ds:schemaRef ds:uri="http://purl.org/dc/terms/"/>
    <ds:schemaRef ds:uri="http://purl.org/dc/elements/1.1/"/>
    <ds:schemaRef ds:uri="http://schemas.microsoft.com/office/2006/metadata/properties"/>
    <ds:schemaRef ds:uri="http://schemas.microsoft.com/office/infopath/2007/PartnerControls"/>
    <ds:schemaRef ds:uri="c84c125b-b306-4971-93e8-3321679e4ad2"/>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7969975-1B2F-4944-8FA5-4221BB1A28F5}">
  <ds:schemaRefs>
    <ds:schemaRef ds:uri="http://schemas.microsoft.com/sharepoint/v3/contenttype/forms"/>
  </ds:schemaRefs>
</ds:datastoreItem>
</file>

<file path=customXml/itemProps3.xml><?xml version="1.0" encoding="utf-8"?>
<ds:datastoreItem xmlns:ds="http://schemas.openxmlformats.org/officeDocument/2006/customXml" ds:itemID="{6D90EBE1-44DF-4457-9518-BF000122A4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c125b-b306-4971-93e8-3321679e4a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691</TotalTime>
  <Words>2428</Words>
  <Application>Microsoft Office PowerPoint</Application>
  <PresentationFormat>Widescreen</PresentationFormat>
  <Paragraphs>102</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Book Antiqua</vt:lpstr>
      <vt:lpstr>Calibri</vt:lpstr>
      <vt:lpstr>Calibri Light</vt:lpstr>
      <vt:lpstr>Times New Roman</vt:lpstr>
      <vt:lpstr>Office Theme</vt:lpstr>
      <vt:lpstr>Guidance on Revised Admissions Code of Practice 2021</vt:lpstr>
      <vt:lpstr>PowerPoint Presentation</vt:lpstr>
      <vt:lpstr>  The 2021 code requires admission authorities to set out on the school’s website by 31 October 2021 (31 August in subsequent years) how in-year applications will be dealt with.  The following information must be provided:    1.    Information in relation to how parents can apply for a place. 2.    A suitable application form and SIF (if not part of the co-ordinated scheme). 3.    When parents will be notified of the outcome of their application (the aim is within 10 school days, but they must be notified within 15 school days of receipt of the application). 4.    Details about the right to appeal. 5.    If you are part of the co-ordinated scheme you must provide information about where parents will find information about the scheme.   It is our advice that as the 2021 code only requires this information to be provided on the school’s website, the detail should not be included in the admission arrangements.  This is why we have retained the generic information in the model admission arrangements.   </vt:lpstr>
      <vt:lpstr>Implications For Schools</vt:lpstr>
      <vt:lpstr>DRAFT WORDING FOR SCHOOL WEBSITES WHERE OWN ADMISSION AUTHORITIES CO-ORDINATE THEIR OWN IN-YEAR ADMISSIONS </vt:lpstr>
      <vt:lpstr>Amendments to Policy</vt:lpstr>
      <vt:lpstr>Giving parity to children who have been adopted from state care outside of England (IAPLAC) as PLAC</vt:lpstr>
      <vt:lpstr>Amendments to Policy</vt:lpstr>
      <vt:lpstr>Fair Access Protocol</vt:lpstr>
      <vt:lpstr>Fair Access Protocol</vt:lpstr>
      <vt:lpstr>Fair Access Protocol</vt:lpstr>
      <vt:lpstr>Fair Access Protocol</vt:lpstr>
      <vt:lpstr>Fair Access Protocol</vt:lpstr>
      <vt:lpstr>Fair Access Protocol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Damian Cunningham</dc:creator>
  <cp:lastModifiedBy>Damian Cunningham</cp:lastModifiedBy>
  <cp:revision>8</cp:revision>
  <dcterms:created xsi:type="dcterms:W3CDTF">2021-06-23T10:56:52Z</dcterms:created>
  <dcterms:modified xsi:type="dcterms:W3CDTF">2021-09-06T08:16:33Z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0x010100C6872055F5C855448FCD14E8E58885B9</vt:lpwstr>
  </property>
</Properties>
</file>